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Lst>
  <p:sldSz cy="6858000" cx="9144000"/>
  <p:notesSz cx="6858000" cy="9144000"/>
  <p:embeddedFontLst>
    <p:embeddedFont>
      <p:font typeface="Amatic SC"/>
      <p:regular r:id="rId64"/>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6" roundtripDataSignature="AMtx7mj9Usjmqa4A5QbhrgWxht5NwvaG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AmaticSC-regular.fntdata"/><Relationship Id="rId63" Type="http://schemas.openxmlformats.org/officeDocument/2006/relationships/slide" Target="slides/slide59.xml"/><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font" Target="fonts/AmaticSC-bold.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 name="Google Shape;4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3d57f6b450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33d57f6b450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3d57f6b450_0_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g33d57f6b450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3d57f6b450_0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33d57f6b450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3d57f6b450_0_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33d57f6b450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3d57f6b450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33d57f6b450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3d57f6b450_0_1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33d57f6b450_0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6b6ed47fb5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36b6ed47fb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 name="Google Shape;5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3d57f6b450_0_1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g33d57f6b450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3d57f6b450_0_1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33d57f6b450_0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6b6ed47fb5_0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36b6ed47fb5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6b7a340601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36b7a34060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6b7a340601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g36b7a340601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6b6ed47fb5_0_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36b6ed47fb5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6b6ed47fb5_0_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36b6ed47fb5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6b6ed47fb5_0_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36b6ed47fb5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3d57f6b450_0_2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33d57f6b450_0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b6ed47fb5_0_1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g36b6ed47fb5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6b7a340601_0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g36b7a340601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6b7a340601_0_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g36b7a340601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6b7a340601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g36b7a340601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6b7a340601_0_1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36b7a340601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6b7a340601_0_1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36b7a340601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6b7a340601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36b7a340601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6b7a340601_0_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g36b7a340601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b7a340601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36b7a340601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6b7a340601_0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36b7a340601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6b8a1518cc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36b8a1518c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6b7a340601_0_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g36b7a340601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6b7a340601_0_1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g36b7a340601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6b7a340601_0_1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36b7a340601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6b6ed47fb5_0_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36b6ed47fb5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6b7a340601_0_1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g36b7a340601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6b7a340601_0_1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g36b7a340601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6b6ed47fb5_0_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g36b6ed47fb5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6b7a340601_0_1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36b7a340601_0_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6b6ed47fb5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g36b6ed47fb5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6b7a340601_0_2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g36b7a340601_0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6b7a340601_0_2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g36b7a340601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6b6ed47fb5_0_1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g36b6ed47fb5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3d57f6b450_0_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g33d57f6b450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3d57f6b450_0_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33d57f6b450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9" name="Shape 9"/>
        <p:cNvGrpSpPr/>
        <p:nvPr/>
      </p:nvGrpSpPr>
      <p:grpSpPr>
        <a:xfrm>
          <a:off x="0" y="0"/>
          <a:ext cx="0" cy="0"/>
          <a:chOff x="0" y="0"/>
          <a:chExt cx="0" cy="0"/>
        </a:xfrm>
      </p:grpSpPr>
      <p:sp>
        <p:nvSpPr>
          <p:cNvPr id="10" name="Google Shape;10;p23"/>
          <p:cNvSpPr txBox="1"/>
          <p:nvPr>
            <p:ph type="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3"/>
          <p:cNvSpPr txBox="1"/>
          <p:nvPr>
            <p:ph idx="1" type="body"/>
          </p:nvPr>
        </p:nvSpPr>
        <p:spPr>
          <a:xfrm>
            <a:off x="1371600" y="3886200"/>
            <a:ext cx="6400800" cy="175260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700"/>
              </a:spcBef>
              <a:spcAft>
                <a:spcPts val="0"/>
              </a:spcAft>
              <a:buClr>
                <a:srgbClr val="888888"/>
              </a:buClr>
              <a:buSzPts val="3200"/>
              <a:buFont typeface="Calibri"/>
              <a:buNone/>
              <a:defRPr>
                <a:solidFill>
                  <a:srgbClr val="888888"/>
                </a:solidFill>
              </a:defRPr>
            </a:lvl1pPr>
            <a:lvl2pPr indent="-228600" lvl="1" marL="914400" algn="ctr">
              <a:lnSpc>
                <a:spcPct val="100000"/>
              </a:lnSpc>
              <a:spcBef>
                <a:spcPts val="700"/>
              </a:spcBef>
              <a:spcAft>
                <a:spcPts val="0"/>
              </a:spcAft>
              <a:buClr>
                <a:srgbClr val="888888"/>
              </a:buClr>
              <a:buSzPts val="3200"/>
              <a:buFont typeface="Calibri"/>
              <a:buNone/>
              <a:defRPr>
                <a:solidFill>
                  <a:srgbClr val="888888"/>
                </a:solidFill>
              </a:defRPr>
            </a:lvl2pPr>
            <a:lvl3pPr indent="-228600" lvl="2" marL="1371600" algn="ctr">
              <a:lnSpc>
                <a:spcPct val="100000"/>
              </a:lnSpc>
              <a:spcBef>
                <a:spcPts val="700"/>
              </a:spcBef>
              <a:spcAft>
                <a:spcPts val="0"/>
              </a:spcAft>
              <a:buClr>
                <a:srgbClr val="888888"/>
              </a:buClr>
              <a:buSzPts val="3200"/>
              <a:buFont typeface="Calibri"/>
              <a:buNone/>
              <a:defRPr>
                <a:solidFill>
                  <a:srgbClr val="888888"/>
                </a:solidFill>
              </a:defRPr>
            </a:lvl3pPr>
            <a:lvl4pPr indent="-228600" lvl="3" marL="1828800" algn="ctr">
              <a:lnSpc>
                <a:spcPct val="100000"/>
              </a:lnSpc>
              <a:spcBef>
                <a:spcPts val="700"/>
              </a:spcBef>
              <a:spcAft>
                <a:spcPts val="0"/>
              </a:spcAft>
              <a:buClr>
                <a:srgbClr val="888888"/>
              </a:buClr>
              <a:buSzPts val="3200"/>
              <a:buFont typeface="Calibri"/>
              <a:buNone/>
              <a:defRPr>
                <a:solidFill>
                  <a:srgbClr val="888888"/>
                </a:solidFill>
              </a:defRPr>
            </a:lvl4pPr>
            <a:lvl5pPr indent="-228600" lvl="4" marL="2286000" algn="ctr">
              <a:lnSpc>
                <a:spcPct val="100000"/>
              </a:lnSpc>
              <a:spcBef>
                <a:spcPts val="700"/>
              </a:spcBef>
              <a:spcAft>
                <a:spcPts val="0"/>
              </a:spcAft>
              <a:buClr>
                <a:srgbClr val="888888"/>
              </a:buClr>
              <a:buSzPts val="3200"/>
              <a:buFont typeface="Calibri"/>
              <a:buNone/>
              <a:defRPr>
                <a:solidFill>
                  <a:srgbClr val="888888"/>
                </a:solidFill>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12" name="Google Shape;12;p23"/>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tx">
  <p:cSld name="TITLE_AND_BODY">
    <p:spTree>
      <p:nvGrpSpPr>
        <p:cNvPr id="13" name="Shape 13"/>
        <p:cNvGrpSpPr/>
        <p:nvPr/>
      </p:nvGrpSpPr>
      <p:grpSpPr>
        <a:xfrm>
          <a:off x="0" y="0"/>
          <a:ext cx="0" cy="0"/>
          <a:chOff x="0" y="0"/>
          <a:chExt cx="0" cy="0"/>
        </a:xfrm>
      </p:grpSpPr>
      <p:sp>
        <p:nvSpPr>
          <p:cNvPr id="14" name="Google Shape;14;p24"/>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24"/>
          <p:cNvSpPr txBox="1"/>
          <p:nvPr>
            <p:ph idx="1" type="body"/>
          </p:nvPr>
        </p:nvSpPr>
        <p:spPr>
          <a:xfrm>
            <a:off x="457200" y="1600200"/>
            <a:ext cx="8229600" cy="45259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16" name="Google Shape;16;p24"/>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17" name="Shape 17"/>
        <p:cNvGrpSpPr/>
        <p:nvPr/>
      </p:nvGrpSpPr>
      <p:grpSpPr>
        <a:xfrm>
          <a:off x="0" y="0"/>
          <a:ext cx="0" cy="0"/>
          <a:chOff x="0" y="0"/>
          <a:chExt cx="0" cy="0"/>
        </a:xfrm>
      </p:grpSpPr>
      <p:sp>
        <p:nvSpPr>
          <p:cNvPr id="18" name="Google Shape;18;p25"/>
          <p:cNvSpPr txBox="1"/>
          <p:nvPr>
            <p:ph type="title"/>
          </p:nvPr>
        </p:nvSpPr>
        <p:spPr>
          <a:xfrm>
            <a:off x="722312" y="4406900"/>
            <a:ext cx="7772401" cy="1362075"/>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000000"/>
              </a:buClr>
              <a:buSzPts val="4000"/>
              <a:buFont typeface="Calibri"/>
              <a:buNone/>
              <a:defRPr b="1" sz="4000"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9" name="Google Shape;19;p25"/>
          <p:cNvSpPr txBox="1"/>
          <p:nvPr>
            <p:ph idx="1" type="body"/>
          </p:nvPr>
        </p:nvSpPr>
        <p:spPr>
          <a:xfrm>
            <a:off x="722312" y="2906713"/>
            <a:ext cx="7772401" cy="1500188"/>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400"/>
              </a:spcBef>
              <a:spcAft>
                <a:spcPts val="0"/>
              </a:spcAft>
              <a:buClr>
                <a:srgbClr val="888888"/>
              </a:buClr>
              <a:buSzPts val="2000"/>
              <a:buFont typeface="Calibri"/>
              <a:buNone/>
              <a:defRPr sz="2000">
                <a:solidFill>
                  <a:srgbClr val="888888"/>
                </a:solidFill>
              </a:defRPr>
            </a:lvl1pPr>
            <a:lvl2pPr indent="-228600" lvl="1" marL="914400" algn="l">
              <a:lnSpc>
                <a:spcPct val="100000"/>
              </a:lnSpc>
              <a:spcBef>
                <a:spcPts val="400"/>
              </a:spcBef>
              <a:spcAft>
                <a:spcPts val="0"/>
              </a:spcAft>
              <a:buClr>
                <a:srgbClr val="888888"/>
              </a:buClr>
              <a:buSzPts val="2000"/>
              <a:buFont typeface="Calibri"/>
              <a:buNone/>
              <a:defRPr sz="2000">
                <a:solidFill>
                  <a:srgbClr val="888888"/>
                </a:solidFill>
              </a:defRPr>
            </a:lvl2pPr>
            <a:lvl3pPr indent="-228600" lvl="2" marL="1371600" algn="l">
              <a:lnSpc>
                <a:spcPct val="100000"/>
              </a:lnSpc>
              <a:spcBef>
                <a:spcPts val="400"/>
              </a:spcBef>
              <a:spcAft>
                <a:spcPts val="0"/>
              </a:spcAft>
              <a:buClr>
                <a:srgbClr val="888888"/>
              </a:buClr>
              <a:buSzPts val="2000"/>
              <a:buFont typeface="Calibri"/>
              <a:buNone/>
              <a:defRPr sz="2000">
                <a:solidFill>
                  <a:srgbClr val="888888"/>
                </a:solidFill>
              </a:defRPr>
            </a:lvl3pPr>
            <a:lvl4pPr indent="-228600" lvl="3" marL="1828800" algn="l">
              <a:lnSpc>
                <a:spcPct val="100000"/>
              </a:lnSpc>
              <a:spcBef>
                <a:spcPts val="400"/>
              </a:spcBef>
              <a:spcAft>
                <a:spcPts val="0"/>
              </a:spcAft>
              <a:buClr>
                <a:srgbClr val="888888"/>
              </a:buClr>
              <a:buSzPts val="2000"/>
              <a:buFont typeface="Calibri"/>
              <a:buNone/>
              <a:defRPr sz="2000">
                <a:solidFill>
                  <a:srgbClr val="888888"/>
                </a:solidFill>
              </a:defRPr>
            </a:lvl4pPr>
            <a:lvl5pPr indent="-228600" lvl="4" marL="2286000" algn="l">
              <a:lnSpc>
                <a:spcPct val="100000"/>
              </a:lnSpc>
              <a:spcBef>
                <a:spcPts val="400"/>
              </a:spcBef>
              <a:spcAft>
                <a:spcPts val="0"/>
              </a:spcAft>
              <a:buClr>
                <a:srgbClr val="888888"/>
              </a:buClr>
              <a:buSzPts val="2000"/>
              <a:buFont typeface="Calibri"/>
              <a:buNone/>
              <a:defRPr sz="2000">
                <a:solidFill>
                  <a:srgbClr val="888888"/>
                </a:solidFill>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0" name="Google Shape;20;p25"/>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2">
  <p:cSld name="Contenuto 2">
    <p:spTree>
      <p:nvGrpSpPr>
        <p:cNvPr id="21" name="Shape 21"/>
        <p:cNvGrpSpPr/>
        <p:nvPr/>
      </p:nvGrpSpPr>
      <p:grpSpPr>
        <a:xfrm>
          <a:off x="0" y="0"/>
          <a:ext cx="0" cy="0"/>
          <a:chOff x="0" y="0"/>
          <a:chExt cx="0" cy="0"/>
        </a:xfrm>
      </p:grpSpPr>
      <p:sp>
        <p:nvSpPr>
          <p:cNvPr id="22" name="Google Shape;22;p26"/>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3" name="Google Shape;23;p26"/>
          <p:cNvSpPr txBox="1"/>
          <p:nvPr>
            <p:ph idx="1" type="body"/>
          </p:nvPr>
        </p:nvSpPr>
        <p:spPr>
          <a:xfrm>
            <a:off x="457200" y="1600200"/>
            <a:ext cx="4038600" cy="4525963"/>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lvl1pPr>
            <a:lvl2pPr indent="-406400" lvl="1" marL="914400" algn="l">
              <a:lnSpc>
                <a:spcPct val="100000"/>
              </a:lnSpc>
              <a:spcBef>
                <a:spcPts val="600"/>
              </a:spcBef>
              <a:spcAft>
                <a:spcPts val="0"/>
              </a:spcAft>
              <a:buClr>
                <a:srgbClr val="000000"/>
              </a:buClr>
              <a:buSzPts val="2800"/>
              <a:buChar char="–"/>
              <a:defRPr sz="2800"/>
            </a:lvl2pPr>
            <a:lvl3pPr indent="-406400" lvl="2" marL="1371600" algn="l">
              <a:lnSpc>
                <a:spcPct val="100000"/>
              </a:lnSpc>
              <a:spcBef>
                <a:spcPts val="600"/>
              </a:spcBef>
              <a:spcAft>
                <a:spcPts val="0"/>
              </a:spcAft>
              <a:buClr>
                <a:srgbClr val="000000"/>
              </a:buClr>
              <a:buSzPts val="2800"/>
              <a:buChar char="•"/>
              <a:defRPr sz="2800"/>
            </a:lvl3pPr>
            <a:lvl4pPr indent="-406400" lvl="3" marL="1828800" algn="l">
              <a:lnSpc>
                <a:spcPct val="100000"/>
              </a:lnSpc>
              <a:spcBef>
                <a:spcPts val="600"/>
              </a:spcBef>
              <a:spcAft>
                <a:spcPts val="0"/>
              </a:spcAft>
              <a:buClr>
                <a:srgbClr val="000000"/>
              </a:buClr>
              <a:buSzPts val="2800"/>
              <a:buChar char="–"/>
              <a:defRPr sz="2800"/>
            </a:lvl4pPr>
            <a:lvl5pPr indent="-406400" lvl="4" marL="2286000" algn="l">
              <a:lnSpc>
                <a:spcPct val="100000"/>
              </a:lnSpc>
              <a:spcBef>
                <a:spcPts val="600"/>
              </a:spcBef>
              <a:spcAft>
                <a:spcPts val="0"/>
              </a:spcAft>
              <a:buClr>
                <a:srgbClr val="000000"/>
              </a:buClr>
              <a:buSzPts val="2800"/>
              <a:buChar char="»"/>
              <a:defRPr sz="28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4" name="Google Shape;24;p26"/>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25" name="Shape 25"/>
        <p:cNvGrpSpPr/>
        <p:nvPr/>
      </p:nvGrpSpPr>
      <p:grpSpPr>
        <a:xfrm>
          <a:off x="0" y="0"/>
          <a:ext cx="0" cy="0"/>
          <a:chOff x="0" y="0"/>
          <a:chExt cx="0" cy="0"/>
        </a:xfrm>
      </p:grpSpPr>
      <p:sp>
        <p:nvSpPr>
          <p:cNvPr id="26" name="Google Shape;26;p27"/>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7" name="Google Shape;27;p27"/>
          <p:cNvSpPr txBox="1"/>
          <p:nvPr>
            <p:ph idx="1" type="body"/>
          </p:nvPr>
        </p:nvSpPr>
        <p:spPr>
          <a:xfrm>
            <a:off x="457200" y="1535112"/>
            <a:ext cx="4040188" cy="639763"/>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500"/>
              </a:spcBef>
              <a:spcAft>
                <a:spcPts val="0"/>
              </a:spcAft>
              <a:buClr>
                <a:srgbClr val="000000"/>
              </a:buClr>
              <a:buSzPts val="2400"/>
              <a:buFont typeface="Calibri"/>
              <a:buNone/>
              <a:defRPr b="1" sz="2400"/>
            </a:lvl1pPr>
            <a:lvl2pPr indent="-228600" lvl="1" marL="914400" algn="l">
              <a:lnSpc>
                <a:spcPct val="100000"/>
              </a:lnSpc>
              <a:spcBef>
                <a:spcPts val="500"/>
              </a:spcBef>
              <a:spcAft>
                <a:spcPts val="0"/>
              </a:spcAft>
              <a:buClr>
                <a:srgbClr val="000000"/>
              </a:buClr>
              <a:buSzPts val="2400"/>
              <a:buFont typeface="Calibri"/>
              <a:buNone/>
              <a:defRPr b="1" sz="2400"/>
            </a:lvl2pPr>
            <a:lvl3pPr indent="-228600" lvl="2" marL="1371600" algn="l">
              <a:lnSpc>
                <a:spcPct val="100000"/>
              </a:lnSpc>
              <a:spcBef>
                <a:spcPts val="500"/>
              </a:spcBef>
              <a:spcAft>
                <a:spcPts val="0"/>
              </a:spcAft>
              <a:buClr>
                <a:srgbClr val="000000"/>
              </a:buClr>
              <a:buSzPts val="2400"/>
              <a:buFont typeface="Calibri"/>
              <a:buNone/>
              <a:defRPr b="1" sz="2400"/>
            </a:lvl3pPr>
            <a:lvl4pPr indent="-228600" lvl="3" marL="1828800" algn="l">
              <a:lnSpc>
                <a:spcPct val="100000"/>
              </a:lnSpc>
              <a:spcBef>
                <a:spcPts val="500"/>
              </a:spcBef>
              <a:spcAft>
                <a:spcPts val="0"/>
              </a:spcAft>
              <a:buClr>
                <a:srgbClr val="000000"/>
              </a:buClr>
              <a:buSzPts val="2400"/>
              <a:buFont typeface="Calibri"/>
              <a:buNone/>
              <a:defRPr b="1" sz="2400"/>
            </a:lvl4pPr>
            <a:lvl5pPr indent="-228600" lvl="4" marL="2286000" algn="l">
              <a:lnSpc>
                <a:spcPct val="100000"/>
              </a:lnSpc>
              <a:spcBef>
                <a:spcPts val="500"/>
              </a:spcBef>
              <a:spcAft>
                <a:spcPts val="0"/>
              </a:spcAft>
              <a:buClr>
                <a:srgbClr val="000000"/>
              </a:buClr>
              <a:buSzPts val="2400"/>
              <a:buFont typeface="Calibri"/>
              <a:buNone/>
              <a:defRPr b="1" sz="24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8" name="Google Shape;28;p27"/>
          <p:cNvSpPr txBox="1"/>
          <p:nvPr>
            <p:ph idx="2" type="body"/>
          </p:nvPr>
        </p:nvSpPr>
        <p:spPr>
          <a:xfrm>
            <a:off x="4645025" y="1535112"/>
            <a:ext cx="4041775" cy="639763"/>
          </a:xfrm>
          <a:prstGeom prst="rect">
            <a:avLst/>
          </a:prstGeom>
          <a:noFill/>
          <a:ln>
            <a:noFill/>
          </a:ln>
        </p:spPr>
        <p:txBody>
          <a:bodyPr anchorCtr="0" anchor="b"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9" name="Google Shape;29;p27"/>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p:cSld name="Solo titolo">
    <p:spTree>
      <p:nvGrpSpPr>
        <p:cNvPr id="30" name="Shape 30"/>
        <p:cNvGrpSpPr/>
        <p:nvPr/>
      </p:nvGrpSpPr>
      <p:grpSpPr>
        <a:xfrm>
          <a:off x="0" y="0"/>
          <a:ext cx="0" cy="0"/>
          <a:chOff x="0" y="0"/>
          <a:chExt cx="0" cy="0"/>
        </a:xfrm>
      </p:grpSpPr>
      <p:sp>
        <p:nvSpPr>
          <p:cNvPr id="31" name="Google Shape;31;p28"/>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28"/>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o">
  <p:cSld name="Vuoto">
    <p:spTree>
      <p:nvGrpSpPr>
        <p:cNvPr id="33" name="Shape 33"/>
        <p:cNvGrpSpPr/>
        <p:nvPr/>
      </p:nvGrpSpPr>
      <p:grpSpPr>
        <a:xfrm>
          <a:off x="0" y="0"/>
          <a:ext cx="0" cy="0"/>
          <a:chOff x="0" y="0"/>
          <a:chExt cx="0" cy="0"/>
        </a:xfrm>
      </p:grpSpPr>
      <p:sp>
        <p:nvSpPr>
          <p:cNvPr id="34" name="Google Shape;34;p29"/>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p:cSld name="Contenuto con didascalia">
    <p:spTree>
      <p:nvGrpSpPr>
        <p:cNvPr id="35" name="Shape 35"/>
        <p:cNvGrpSpPr/>
        <p:nvPr/>
      </p:nvGrpSpPr>
      <p:grpSpPr>
        <a:xfrm>
          <a:off x="0" y="0"/>
          <a:ext cx="0" cy="0"/>
          <a:chOff x="0" y="0"/>
          <a:chExt cx="0" cy="0"/>
        </a:xfrm>
      </p:grpSpPr>
      <p:sp>
        <p:nvSpPr>
          <p:cNvPr id="36" name="Google Shape;36;p30"/>
          <p:cNvSpPr txBox="1"/>
          <p:nvPr>
            <p:ph type="title"/>
          </p:nvPr>
        </p:nvSpPr>
        <p:spPr>
          <a:xfrm>
            <a:off x="457200" y="273050"/>
            <a:ext cx="3008314" cy="116205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000000"/>
              </a:buClr>
              <a:buSzPts val="2000"/>
              <a:buFont typeface="Calibri"/>
              <a:buNone/>
              <a:defRPr b="1" sz="2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 name="Google Shape;37;p30"/>
          <p:cNvSpPr txBox="1"/>
          <p:nvPr>
            <p:ph idx="1" type="body"/>
          </p:nvPr>
        </p:nvSpPr>
        <p:spPr>
          <a:xfrm>
            <a:off x="3575050" y="273050"/>
            <a:ext cx="5111750" cy="585311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38" name="Google Shape;38;p30"/>
          <p:cNvSpPr txBox="1"/>
          <p:nvPr>
            <p:ph idx="2" type="body"/>
          </p:nvPr>
        </p:nvSpPr>
        <p:spPr>
          <a:xfrm>
            <a:off x="457199" y="1435100"/>
            <a:ext cx="3008315" cy="4691063"/>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39" name="Google Shape;39;p30"/>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p:cSld name="Immagine con didascalia">
    <p:spTree>
      <p:nvGrpSpPr>
        <p:cNvPr id="40" name="Shape 40"/>
        <p:cNvGrpSpPr/>
        <p:nvPr/>
      </p:nvGrpSpPr>
      <p:grpSpPr>
        <a:xfrm>
          <a:off x="0" y="0"/>
          <a:ext cx="0" cy="0"/>
          <a:chOff x="0" y="0"/>
          <a:chExt cx="0" cy="0"/>
        </a:xfrm>
      </p:grpSpPr>
      <p:sp>
        <p:nvSpPr>
          <p:cNvPr id="41" name="Google Shape;41;p31"/>
          <p:cNvSpPr txBox="1"/>
          <p:nvPr>
            <p:ph type="title"/>
          </p:nvPr>
        </p:nvSpPr>
        <p:spPr>
          <a:xfrm>
            <a:off x="1792288" y="4800600"/>
            <a:ext cx="5486401" cy="566738"/>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000000"/>
              </a:buClr>
              <a:buSzPts val="2000"/>
              <a:buFont typeface="Calibri"/>
              <a:buNone/>
              <a:defRPr b="1" sz="2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2" name="Google Shape;42;p31"/>
          <p:cNvSpPr/>
          <p:nvPr>
            <p:ph idx="2" type="pic"/>
          </p:nvPr>
        </p:nvSpPr>
        <p:spPr>
          <a:xfrm>
            <a:off x="1792288" y="612775"/>
            <a:ext cx="5486401" cy="4114800"/>
          </a:xfrm>
          <a:prstGeom prst="rect">
            <a:avLst/>
          </a:prstGeom>
          <a:noFill/>
          <a:ln>
            <a:noFill/>
          </a:ln>
        </p:spPr>
      </p:sp>
      <p:sp>
        <p:nvSpPr>
          <p:cNvPr id="43" name="Google Shape;43;p31"/>
          <p:cNvSpPr txBox="1"/>
          <p:nvPr>
            <p:ph idx="1" type="body"/>
          </p:nvPr>
        </p:nvSpPr>
        <p:spPr>
          <a:xfrm>
            <a:off x="1792288" y="5367337"/>
            <a:ext cx="5486401" cy="80486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300"/>
              </a:spcBef>
              <a:spcAft>
                <a:spcPts val="0"/>
              </a:spcAft>
              <a:buClr>
                <a:srgbClr val="000000"/>
              </a:buClr>
              <a:buSzPts val="1400"/>
              <a:buFont typeface="Calibri"/>
              <a:buNone/>
              <a:defRPr sz="1400"/>
            </a:lvl1pPr>
            <a:lvl2pPr indent="-228600" lvl="1" marL="914400" algn="l">
              <a:lnSpc>
                <a:spcPct val="100000"/>
              </a:lnSpc>
              <a:spcBef>
                <a:spcPts val="300"/>
              </a:spcBef>
              <a:spcAft>
                <a:spcPts val="0"/>
              </a:spcAft>
              <a:buClr>
                <a:srgbClr val="000000"/>
              </a:buClr>
              <a:buSzPts val="1400"/>
              <a:buFont typeface="Calibri"/>
              <a:buNone/>
              <a:defRPr sz="1400"/>
            </a:lvl2pPr>
            <a:lvl3pPr indent="-228600" lvl="2" marL="1371600" algn="l">
              <a:lnSpc>
                <a:spcPct val="100000"/>
              </a:lnSpc>
              <a:spcBef>
                <a:spcPts val="300"/>
              </a:spcBef>
              <a:spcAft>
                <a:spcPts val="0"/>
              </a:spcAft>
              <a:buClr>
                <a:srgbClr val="000000"/>
              </a:buClr>
              <a:buSzPts val="1400"/>
              <a:buFont typeface="Calibri"/>
              <a:buNone/>
              <a:defRPr sz="1400"/>
            </a:lvl3pPr>
            <a:lvl4pPr indent="-228600" lvl="3" marL="1828800" algn="l">
              <a:lnSpc>
                <a:spcPct val="100000"/>
              </a:lnSpc>
              <a:spcBef>
                <a:spcPts val="300"/>
              </a:spcBef>
              <a:spcAft>
                <a:spcPts val="0"/>
              </a:spcAft>
              <a:buClr>
                <a:srgbClr val="000000"/>
              </a:buClr>
              <a:buSzPts val="1400"/>
              <a:buFont typeface="Calibri"/>
              <a:buNone/>
              <a:defRPr sz="1400"/>
            </a:lvl4pPr>
            <a:lvl5pPr indent="-228600" lvl="4" marL="2286000" algn="l">
              <a:lnSpc>
                <a:spcPct val="100000"/>
              </a:lnSpc>
              <a:spcBef>
                <a:spcPts val="300"/>
              </a:spcBef>
              <a:spcAft>
                <a:spcPts val="0"/>
              </a:spcAft>
              <a:buClr>
                <a:srgbClr val="000000"/>
              </a:buClr>
              <a:buSzPts val="1400"/>
              <a:buFont typeface="Calibri"/>
              <a:buNone/>
              <a:defRPr sz="1400"/>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44" name="Google Shape;44;p31"/>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22"/>
          <p:cNvSpPr txBox="1"/>
          <p:nvPr>
            <p:ph idx="1" type="body"/>
          </p:nvPr>
        </p:nvSpPr>
        <p:spPr>
          <a:xfrm>
            <a:off x="457200" y="1600200"/>
            <a:ext cx="8229600" cy="4525963"/>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 name="Google Shape;8;p22"/>
          <p:cNvSpPr txBox="1"/>
          <p:nvPr>
            <p:ph idx="12" type="sldNum"/>
          </p:nvPr>
        </p:nvSpPr>
        <p:spPr>
          <a:xfrm>
            <a:off x="8428176" y="6414760"/>
            <a:ext cx="258624" cy="248305"/>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jpg"/><Relationship Id="rId4" Type="http://schemas.openxmlformats.org/officeDocument/2006/relationships/image" Target="../media/image33.jpg"/><Relationship Id="rId5"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jp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jp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3.jpg"/><Relationship Id="rId4" Type="http://schemas.openxmlformats.org/officeDocument/2006/relationships/image" Target="../media/image47.jpg"/><Relationship Id="rId5"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jp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jp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1"/>
          <p:cNvSpPr txBox="1"/>
          <p:nvPr>
            <p:ph idx="4294967295" type="ctr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p>
            <a:pPr indent="0" lvl="0" marL="0" marR="0" rtl="0" algn="ctr">
              <a:lnSpc>
                <a:spcPct val="100000"/>
              </a:lnSpc>
              <a:spcBef>
                <a:spcPts val="0"/>
              </a:spcBef>
              <a:spcAft>
                <a:spcPts val="0"/>
              </a:spcAft>
              <a:buClr>
                <a:srgbClr val="000000"/>
              </a:buClr>
              <a:buSzPts val="4400"/>
              <a:buFont typeface="Calibri"/>
              <a:buNone/>
            </a:pPr>
            <a:r>
              <a:rPr b="0" i="0" lang="it-IT" sz="4400" u="none" cap="none" strike="noStrike">
                <a:solidFill>
                  <a:srgbClr val="000000"/>
                </a:solidFill>
                <a:latin typeface="Calibri"/>
                <a:ea typeface="Calibri"/>
                <a:cs typeface="Calibri"/>
                <a:sym typeface="Calibri"/>
              </a:rPr>
              <a:t> </a:t>
            </a:r>
            <a:endParaRPr b="0" i="0" sz="4400" u="none" cap="none" strike="noStrike">
              <a:solidFill>
                <a:srgbClr val="000000"/>
              </a:solidFill>
              <a:latin typeface="Calibri"/>
              <a:ea typeface="Calibri"/>
              <a:cs typeface="Calibri"/>
              <a:sym typeface="Calibri"/>
            </a:endParaRPr>
          </a:p>
        </p:txBody>
      </p:sp>
      <p:sp>
        <p:nvSpPr>
          <p:cNvPr id="50" name="Google Shape;50;p1"/>
          <p:cNvSpPr/>
          <p:nvPr/>
        </p:nvSpPr>
        <p:spPr>
          <a:xfrm>
            <a:off x="0" y="5638800"/>
            <a:ext cx="9144000" cy="1219200"/>
          </a:xfrm>
          <a:prstGeom prst="rect">
            <a:avLst/>
          </a:prstGeom>
          <a:solidFill>
            <a:srgbClr val="FFFFFF"/>
          </a:solidFill>
          <a:ln>
            <a:noFill/>
          </a:ln>
          <a:effectLst>
            <a:outerShdw blurRad="38100" rotWithShape="0" dir="5400000" dist="23000">
              <a:srgbClr val="000000">
                <a:alpha val="34509"/>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 name="Google Shape;51;p1"/>
          <p:cNvSpPr txBox="1"/>
          <p:nvPr/>
        </p:nvSpPr>
        <p:spPr>
          <a:xfrm>
            <a:off x="834934" y="4549739"/>
            <a:ext cx="7501347" cy="830997"/>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3D7F68"/>
              </a:buClr>
              <a:buSzPts val="2400"/>
              <a:buFont typeface="Calibri"/>
              <a:buNone/>
            </a:pPr>
            <a:r>
              <a:rPr b="1" lang="it-IT" sz="2400">
                <a:solidFill>
                  <a:srgbClr val="3D7F68"/>
                </a:solidFill>
                <a:latin typeface="Calibri"/>
                <a:ea typeface="Calibri"/>
                <a:cs typeface="Calibri"/>
                <a:sym typeface="Calibri"/>
              </a:rPr>
              <a:t>Presentazione della relazione finale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D7F68"/>
              </a:buClr>
              <a:buSzPts val="2400"/>
              <a:buFont typeface="Calibri"/>
              <a:buNone/>
            </a:pPr>
            <a:r>
              <a:rPr b="1" lang="it-IT" sz="2400">
                <a:solidFill>
                  <a:srgbClr val="3D7F68"/>
                </a:solidFill>
                <a:latin typeface="Calibri"/>
                <a:ea typeface="Calibri"/>
                <a:cs typeface="Calibri"/>
                <a:sym typeface="Calibri"/>
              </a:rPr>
              <a:t>B</a:t>
            </a:r>
            <a:r>
              <a:rPr b="1" i="0" lang="it-IT" sz="2400" u="none" cap="none" strike="noStrike">
                <a:solidFill>
                  <a:srgbClr val="3D7F68"/>
                </a:solidFill>
                <a:latin typeface="Calibri"/>
                <a:ea typeface="Calibri"/>
                <a:cs typeface="Calibri"/>
                <a:sym typeface="Calibri"/>
              </a:rPr>
              <a:t>iblioteca Alda Merini</a:t>
            </a:r>
            <a:r>
              <a:rPr b="1" lang="it-IT" sz="2400">
                <a:solidFill>
                  <a:srgbClr val="3D7F68"/>
                </a:solidFill>
                <a:latin typeface="Calibri"/>
                <a:ea typeface="Calibri"/>
                <a:cs typeface="Calibri"/>
                <a:sym typeface="Calibri"/>
              </a:rPr>
              <a:t>, Rivoli </a:t>
            </a:r>
            <a:r>
              <a:rPr b="1" i="0" lang="it-IT" sz="2400" u="none" cap="none" strike="noStrike">
                <a:solidFill>
                  <a:srgbClr val="3D7F68"/>
                </a:solidFill>
                <a:latin typeface="Calibri"/>
                <a:ea typeface="Calibri"/>
                <a:cs typeface="Calibri"/>
                <a:sym typeface="Calibri"/>
              </a:rPr>
              <a:t>– </a:t>
            </a:r>
            <a:r>
              <a:rPr b="1" lang="it-IT" sz="2400">
                <a:solidFill>
                  <a:srgbClr val="3D7F68"/>
                </a:solidFill>
                <a:latin typeface="Calibri"/>
                <a:ea typeface="Calibri"/>
                <a:cs typeface="Calibri"/>
                <a:sym typeface="Calibri"/>
              </a:rPr>
              <a:t>30 giugno</a:t>
            </a:r>
            <a:r>
              <a:rPr b="1" i="0" lang="it-IT" sz="2400" u="none" cap="none" strike="noStrike">
                <a:solidFill>
                  <a:srgbClr val="3D7F68"/>
                </a:solidFill>
                <a:latin typeface="Calibri"/>
                <a:ea typeface="Calibri"/>
                <a:cs typeface="Calibri"/>
                <a:sym typeface="Calibri"/>
              </a:rPr>
              <a:t> 2025, ore </a:t>
            </a:r>
            <a:r>
              <a:rPr b="1" lang="it-IT" sz="2400">
                <a:solidFill>
                  <a:srgbClr val="3D7F68"/>
                </a:solidFill>
                <a:latin typeface="Calibri"/>
                <a:ea typeface="Calibri"/>
                <a:cs typeface="Calibri"/>
                <a:sym typeface="Calibri"/>
              </a:rPr>
              <a:t>21</a:t>
            </a:r>
            <a:r>
              <a:rPr b="1" i="0" lang="it-IT" sz="2400" u="none" cap="none" strike="noStrike">
                <a:solidFill>
                  <a:srgbClr val="3D7F68"/>
                </a:solidFill>
                <a:latin typeface="Calibri"/>
                <a:ea typeface="Calibri"/>
                <a:cs typeface="Calibri"/>
                <a:sym typeface="Calibri"/>
              </a:rPr>
              <a:t>.00</a:t>
            </a:r>
            <a:endParaRPr b="0" i="0" sz="1800" u="none" cap="none" strike="noStrike">
              <a:solidFill>
                <a:srgbClr val="000000"/>
              </a:solidFill>
              <a:latin typeface="Calibri"/>
              <a:ea typeface="Calibri"/>
              <a:cs typeface="Calibri"/>
              <a:sym typeface="Calibri"/>
            </a:endParaRPr>
          </a:p>
        </p:txBody>
      </p:sp>
      <p:pic>
        <p:nvPicPr>
          <p:cNvPr descr="Immagine 5" id="52" name="Google Shape;52;p1"/>
          <p:cNvPicPr preferRelativeResize="0"/>
          <p:nvPr/>
        </p:nvPicPr>
        <p:blipFill rotWithShape="1">
          <a:blip r:embed="rId3">
            <a:alphaModFix/>
          </a:blip>
          <a:srcRect b="0" l="0" r="0" t="0"/>
          <a:stretch/>
        </p:blipFill>
        <p:spPr>
          <a:xfrm>
            <a:off x="8011900" y="5704126"/>
            <a:ext cx="1132103" cy="1132103"/>
          </a:xfrm>
          <a:prstGeom prst="rect">
            <a:avLst/>
          </a:prstGeom>
          <a:noFill/>
          <a:ln>
            <a:noFill/>
          </a:ln>
        </p:spPr>
      </p:pic>
      <p:pic>
        <p:nvPicPr>
          <p:cNvPr descr="Immagine che contiene schermata, Policromia, Elementi grafici, grafica&#10;&#10;Descrizione generata automaticamente" id="53" name="Google Shape;53;p1"/>
          <p:cNvPicPr preferRelativeResize="0"/>
          <p:nvPr/>
        </p:nvPicPr>
        <p:blipFill rotWithShape="1">
          <a:blip r:embed="rId4">
            <a:alphaModFix/>
          </a:blip>
          <a:srcRect b="37777" l="16918" r="12762" t="25078"/>
          <a:stretch/>
        </p:blipFill>
        <p:spPr>
          <a:xfrm>
            <a:off x="76200" y="348150"/>
            <a:ext cx="9231075" cy="4095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3d57f6b450_0_42"/>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2" name="Google Shape;142;g33d57f6b450_0_42"/>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3" name="Google Shape;143;g33d57f6b450_0_42"/>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4" name="Google Shape;144;g33d57f6b450_0_42"/>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145" name="Google Shape;145;g33d57f6b450_0_42"/>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146" name="Google Shape;146;g33d57f6b450_0_42" title="487464475_1089411309885589_2188037409619175978_n-1024x683.jpg"/>
          <p:cNvPicPr preferRelativeResize="0"/>
          <p:nvPr/>
        </p:nvPicPr>
        <p:blipFill rotWithShape="1">
          <a:blip r:embed="rId3">
            <a:alphaModFix/>
          </a:blip>
          <a:srcRect b="0" l="11087" r="0" t="0"/>
          <a:stretch/>
        </p:blipFill>
        <p:spPr>
          <a:xfrm>
            <a:off x="2400" y="0"/>
            <a:ext cx="9141599"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33d57f6b450_0_83"/>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2" name="Google Shape;152;g33d57f6b450_0_83"/>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 comunicazione</a:t>
            </a:r>
            <a:endParaRPr b="1" i="0" sz="3200" u="none" cap="none" strike="noStrike">
              <a:solidFill>
                <a:srgbClr val="3D7F68"/>
              </a:solidFill>
              <a:latin typeface="Calibri"/>
              <a:ea typeface="Calibri"/>
              <a:cs typeface="Calibri"/>
              <a:sym typeface="Calibri"/>
            </a:endParaRPr>
          </a:p>
        </p:txBody>
      </p:sp>
      <p:sp>
        <p:nvSpPr>
          <p:cNvPr id="153" name="Google Shape;153;g33d57f6b450_0_83"/>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4" name="Google Shape;154;g33d57f6b450_0_83"/>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55" name="Google Shape;155;g33d57f6b450_0_83"/>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56" name="Google Shape;156;g33d57f6b450_0_83"/>
          <p:cNvSpPr txBox="1"/>
          <p:nvPr/>
        </p:nvSpPr>
        <p:spPr>
          <a:xfrm>
            <a:off x="1142999" y="1142707"/>
            <a:ext cx="7432800" cy="4155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400" u="none" cap="none" strike="noStrike">
              <a:solidFill>
                <a:srgbClr val="000000"/>
              </a:solidFill>
              <a:latin typeface="Calibri"/>
              <a:ea typeface="Calibri"/>
              <a:cs typeface="Calibri"/>
              <a:sym typeface="Calibri"/>
            </a:endParaRPr>
          </a:p>
          <a:p>
            <a:pPr indent="-311150" lvl="0" marL="285750" marR="0" rtl="0" algn="l">
              <a:lnSpc>
                <a:spcPct val="100000"/>
              </a:lnSpc>
              <a:spcBef>
                <a:spcPts val="0"/>
              </a:spcBef>
              <a:spcAft>
                <a:spcPts val="0"/>
              </a:spcAft>
              <a:buClr>
                <a:srgbClr val="000000"/>
              </a:buClr>
              <a:buSzPts val="2400"/>
              <a:buFont typeface="Noto Sans Symbols"/>
              <a:buChar char="✔"/>
            </a:pPr>
            <a:r>
              <a:rPr lang="it-IT" sz="2400">
                <a:latin typeface="Calibri"/>
                <a:ea typeface="Calibri"/>
                <a:cs typeface="Calibri"/>
                <a:sym typeface="Calibri"/>
              </a:rPr>
              <a:t>Supporto strategico e concreto del team di comunicazione del comune di Rivoli.</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Sito internet dedicato e costantemente aggiornato con materiali, immagini, video, ecc.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Comunicazione social con post pre e post evento.</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Diffusione di cartoline per l’evento finale nei libri distribuiti in biblioteca.</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Questionario on line attraverso poster nel parco.</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Allestimento di un angolo del parco con poster </a:t>
            </a:r>
            <a:br>
              <a:rPr lang="it-IT" sz="2400">
                <a:latin typeface="Calibri"/>
                <a:ea typeface="Calibri"/>
                <a:cs typeface="Calibri"/>
                <a:sym typeface="Calibri"/>
              </a:rPr>
            </a:br>
            <a:r>
              <a:rPr lang="it-IT" sz="2400">
                <a:latin typeface="Calibri"/>
                <a:ea typeface="Calibri"/>
                <a:cs typeface="Calibri"/>
                <a:sym typeface="Calibri"/>
              </a:rPr>
              <a:t>che raccontano il percorso partecipativo.</a:t>
            </a:r>
            <a:endParaRPr b="0" i="0" sz="2200" u="none" cap="none" strike="noStrike">
              <a:solidFill>
                <a:srgbClr val="000000"/>
              </a:solidFill>
              <a:latin typeface="Calibri"/>
              <a:ea typeface="Calibri"/>
              <a:cs typeface="Calibri"/>
              <a:sym typeface="Calibri"/>
            </a:endParaRPr>
          </a:p>
        </p:txBody>
      </p:sp>
      <p:sp>
        <p:nvSpPr>
          <p:cNvPr id="157" name="Google Shape;157;g33d57f6b450_0_83"/>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schizzo, disegno, Arte bambini, sgabello&#10;&#10;Descrizione generata automaticamente" id="158" name="Google Shape;158;g33d57f6b450_0_83"/>
          <p:cNvPicPr preferRelativeResize="0"/>
          <p:nvPr/>
        </p:nvPicPr>
        <p:blipFill rotWithShape="1">
          <a:blip r:embed="rId4">
            <a:alphaModFix/>
          </a:blip>
          <a:srcRect b="0" l="0" r="0" t="0"/>
          <a:stretch/>
        </p:blipFill>
        <p:spPr>
          <a:xfrm>
            <a:off x="7698895" y="4050195"/>
            <a:ext cx="1155700" cy="2857500"/>
          </a:xfrm>
          <a:prstGeom prst="rect">
            <a:avLst/>
          </a:prstGeom>
          <a:noFill/>
          <a:ln>
            <a:noFill/>
          </a:ln>
        </p:spPr>
      </p:pic>
      <p:sp>
        <p:nvSpPr>
          <p:cNvPr id="159" name="Google Shape;159;g33d57f6b450_0_83"/>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3d57f6b450_0_3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5" name="Google Shape;165;g33d57f6b450_0_3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 cabina di regia</a:t>
            </a:r>
            <a:endParaRPr b="1" i="0" sz="3200" u="none" cap="none" strike="noStrike">
              <a:solidFill>
                <a:srgbClr val="3D7F68"/>
              </a:solidFill>
              <a:latin typeface="Calibri"/>
              <a:ea typeface="Calibri"/>
              <a:cs typeface="Calibri"/>
              <a:sym typeface="Calibri"/>
            </a:endParaRPr>
          </a:p>
        </p:txBody>
      </p:sp>
      <p:sp>
        <p:nvSpPr>
          <p:cNvPr id="166" name="Google Shape;166;g33d57f6b450_0_30"/>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7" name="Google Shape;167;g33d57f6b450_0_3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68" name="Google Shape;168;g33d57f6b450_0_3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69" name="Google Shape;169;g33d57f6b450_0_30"/>
          <p:cNvSpPr txBox="1"/>
          <p:nvPr/>
        </p:nvSpPr>
        <p:spPr>
          <a:xfrm>
            <a:off x="1142999" y="1142707"/>
            <a:ext cx="7432800" cy="40944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La cabina di regia era composta da una trentina di persone.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Il compito della cabina era quello di riflettere sull’andamento del percorso e sostenerlo, in particolare aiutando nella diffusione delle informazioni sul percorso.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La cabina di regia si è riunita tre volte, dopo gli eventi principali del percorso partecipativo.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E’ stata molto utile e si è concretamente attivata </a:t>
            </a:r>
            <a:br>
              <a:rPr lang="it-IT" sz="2400">
                <a:latin typeface="Calibri"/>
                <a:ea typeface="Calibri"/>
                <a:cs typeface="Calibri"/>
                <a:sym typeface="Calibri"/>
              </a:rPr>
            </a:br>
            <a:r>
              <a:rPr lang="it-IT" sz="2400">
                <a:latin typeface="Calibri"/>
                <a:ea typeface="Calibri"/>
                <a:cs typeface="Calibri"/>
                <a:sym typeface="Calibri"/>
              </a:rPr>
              <a:t>per il lavoro nelle scuole, grazie alla presenza di </a:t>
            </a:r>
            <a:br>
              <a:rPr lang="it-IT" sz="2400">
                <a:latin typeface="Calibri"/>
                <a:ea typeface="Calibri"/>
                <a:cs typeface="Calibri"/>
                <a:sym typeface="Calibri"/>
              </a:rPr>
            </a:br>
            <a:r>
              <a:rPr lang="it-IT" sz="2400">
                <a:latin typeface="Calibri"/>
                <a:ea typeface="Calibri"/>
                <a:cs typeface="Calibri"/>
                <a:sym typeface="Calibri"/>
              </a:rPr>
              <a:t>diverse insegnanti. </a:t>
            </a:r>
            <a:endParaRPr sz="2400">
              <a:latin typeface="Calibri"/>
              <a:ea typeface="Calibri"/>
              <a:cs typeface="Calibri"/>
              <a:sym typeface="Calibri"/>
            </a:endParaRPr>
          </a:p>
        </p:txBody>
      </p:sp>
      <p:sp>
        <p:nvSpPr>
          <p:cNvPr id="170" name="Google Shape;170;g33d57f6b450_0_30"/>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schizzo, disegno, Arte bambini, sgabello&#10;&#10;Descrizione generata automaticamente" id="171" name="Google Shape;171;g33d57f6b450_0_30"/>
          <p:cNvPicPr preferRelativeResize="0"/>
          <p:nvPr/>
        </p:nvPicPr>
        <p:blipFill rotWithShape="1">
          <a:blip r:embed="rId4">
            <a:alphaModFix/>
          </a:blip>
          <a:srcRect b="0" l="0" r="0" t="0"/>
          <a:stretch/>
        </p:blipFill>
        <p:spPr>
          <a:xfrm>
            <a:off x="7698895" y="4050195"/>
            <a:ext cx="1155700" cy="2857500"/>
          </a:xfrm>
          <a:prstGeom prst="rect">
            <a:avLst/>
          </a:prstGeom>
          <a:noFill/>
          <a:ln>
            <a:noFill/>
          </a:ln>
        </p:spPr>
      </p:pic>
      <p:sp>
        <p:nvSpPr>
          <p:cNvPr id="172" name="Google Shape;172;g33d57f6b450_0_30"/>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6" title="Schermata 2025-06-29 alle 17.53.58.png"/>
          <p:cNvPicPr preferRelativeResize="0"/>
          <p:nvPr/>
        </p:nvPicPr>
        <p:blipFill>
          <a:blip r:embed="rId3">
            <a:alphaModFix/>
          </a:blip>
          <a:stretch>
            <a:fillRect/>
          </a:stretch>
        </p:blipFill>
        <p:spPr>
          <a:xfrm>
            <a:off x="1219200" y="152400"/>
            <a:ext cx="6562725" cy="6438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3d57f6b450_0_66"/>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3" name="Google Shape;183;g33d57f6b450_0_66"/>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Il punto informativo fisso</a:t>
            </a:r>
            <a:endParaRPr b="1" i="0" sz="3200" u="none" cap="none" strike="noStrike">
              <a:solidFill>
                <a:srgbClr val="3D7F68"/>
              </a:solidFill>
              <a:latin typeface="Calibri"/>
              <a:ea typeface="Calibri"/>
              <a:cs typeface="Calibri"/>
              <a:sym typeface="Calibri"/>
            </a:endParaRPr>
          </a:p>
        </p:txBody>
      </p:sp>
      <p:sp>
        <p:nvSpPr>
          <p:cNvPr id="184" name="Google Shape;184;g33d57f6b450_0_66"/>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5" name="Google Shape;185;g33d57f6b450_0_66"/>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86" name="Google Shape;186;g33d57f6b450_0_66"/>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87" name="Google Shape;187;g33d57f6b450_0_66"/>
          <p:cNvSpPr txBox="1"/>
          <p:nvPr/>
        </p:nvSpPr>
        <p:spPr>
          <a:xfrm>
            <a:off x="1143000" y="761699"/>
            <a:ext cx="7432800" cy="4710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Lo spazio della reception della biblioteca oggi non si presta ad accogliere quello che abbiamo chiamato “punto informativo fisso”</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La scelta, adottata in corso d’opera, è stata quella di allestire uno spazio all’esterno, nel parco, creando una piccola mostra.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Gli spazi individuati sono stati due: il pergolato vicino all’ex informagiovani e l’aula studio all’aperto.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L’obiettivo era ovviamente incuriosire gente di passaggio e soprattutto i ragazzi e gli studenti, ma non solo, che usano l’aula all’aperto, attraverso il questionario “Quizzailparco! Quizzalabiblio!”</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L’allestimento esterno è però rimasto poco, </a:t>
            </a:r>
            <a:br>
              <a:rPr lang="it-IT" sz="2000">
                <a:latin typeface="Calibri"/>
                <a:ea typeface="Calibri"/>
                <a:cs typeface="Calibri"/>
                <a:sym typeface="Calibri"/>
              </a:rPr>
            </a:br>
            <a:r>
              <a:rPr lang="it-IT" sz="2000">
                <a:latin typeface="Calibri"/>
                <a:ea typeface="Calibri"/>
                <a:cs typeface="Calibri"/>
                <a:sym typeface="Calibri"/>
              </a:rPr>
              <a:t>prevalentemente per l’apertura del bar, che ha </a:t>
            </a:r>
            <a:br>
              <a:rPr lang="it-IT" sz="2000">
                <a:latin typeface="Calibri"/>
                <a:ea typeface="Calibri"/>
                <a:cs typeface="Calibri"/>
                <a:sym typeface="Calibri"/>
              </a:rPr>
            </a:br>
            <a:r>
              <a:rPr lang="it-IT" sz="2000">
                <a:latin typeface="Calibri"/>
                <a:ea typeface="Calibri"/>
                <a:cs typeface="Calibri"/>
                <a:sym typeface="Calibri"/>
              </a:rPr>
              <a:t>necessariamente comportato lo spostamento dei poster.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Per l’ultimo evento è stata inoltre prevista la distribuzione </a:t>
            </a:r>
            <a:br>
              <a:rPr lang="it-IT" sz="2000">
                <a:latin typeface="Calibri"/>
                <a:ea typeface="Calibri"/>
                <a:cs typeface="Calibri"/>
                <a:sym typeface="Calibri"/>
              </a:rPr>
            </a:br>
            <a:r>
              <a:rPr lang="it-IT" sz="2000">
                <a:latin typeface="Calibri"/>
                <a:ea typeface="Calibri"/>
                <a:cs typeface="Calibri"/>
                <a:sym typeface="Calibri"/>
              </a:rPr>
              <a:t>di 500 cartoline, inserite all’interno dei libri richiesti.</a:t>
            </a:r>
            <a:endParaRPr sz="2000">
              <a:latin typeface="Calibri"/>
              <a:ea typeface="Calibri"/>
              <a:cs typeface="Calibri"/>
              <a:sym typeface="Calibri"/>
            </a:endParaRPr>
          </a:p>
        </p:txBody>
      </p:sp>
      <p:sp>
        <p:nvSpPr>
          <p:cNvPr id="188" name="Google Shape;188;g33d57f6b450_0_66"/>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schizzo, disegno, Arte bambini, sgabello&#10;&#10;Descrizione generata automaticamente" id="189" name="Google Shape;189;g33d57f6b450_0_66"/>
          <p:cNvPicPr preferRelativeResize="0"/>
          <p:nvPr/>
        </p:nvPicPr>
        <p:blipFill rotWithShape="1">
          <a:blip r:embed="rId4">
            <a:alphaModFix/>
          </a:blip>
          <a:srcRect b="0" l="0" r="0" t="0"/>
          <a:stretch/>
        </p:blipFill>
        <p:spPr>
          <a:xfrm>
            <a:off x="7698895" y="4050195"/>
            <a:ext cx="1155700" cy="2857500"/>
          </a:xfrm>
          <a:prstGeom prst="rect">
            <a:avLst/>
          </a:prstGeom>
          <a:noFill/>
          <a:ln>
            <a:noFill/>
          </a:ln>
        </p:spPr>
      </p:pic>
      <p:sp>
        <p:nvSpPr>
          <p:cNvPr id="190" name="Google Shape;190;g33d57f6b450_0_66"/>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3d57f6b450_0_97"/>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6" name="Google Shape;196;g33d57f6b450_0_97"/>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7" name="Google Shape;197;g33d57f6b450_0_97"/>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8" name="Google Shape;198;g33d57f6b450_0_97"/>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199" name="Google Shape;199;g33d57f6b450_0_97"/>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200" name="Google Shape;200;g33d57f6b450_0_97" title="506595999_1323649816432942_8570445950266021075_n.jpg"/>
          <p:cNvPicPr preferRelativeResize="0"/>
          <p:nvPr/>
        </p:nvPicPr>
        <p:blipFill>
          <a:blip r:embed="rId3">
            <a:alphaModFix/>
          </a:blip>
          <a:stretch>
            <a:fillRect/>
          </a:stretch>
        </p:blipFill>
        <p:spPr>
          <a:xfrm>
            <a:off x="3" y="0"/>
            <a:ext cx="5056095" cy="6858001"/>
          </a:xfrm>
          <a:prstGeom prst="rect">
            <a:avLst/>
          </a:prstGeom>
          <a:noFill/>
          <a:ln>
            <a:noFill/>
          </a:ln>
        </p:spPr>
      </p:pic>
      <p:pic>
        <p:nvPicPr>
          <p:cNvPr id="201" name="Google Shape;201;g33d57f6b450_0_97" title="Unknown.jpeg"/>
          <p:cNvPicPr preferRelativeResize="0"/>
          <p:nvPr/>
        </p:nvPicPr>
        <p:blipFill rotWithShape="1">
          <a:blip r:embed="rId4">
            <a:alphaModFix/>
          </a:blip>
          <a:srcRect b="30598" l="0" r="0" t="0"/>
          <a:stretch/>
        </p:blipFill>
        <p:spPr>
          <a:xfrm>
            <a:off x="5056100" y="-1"/>
            <a:ext cx="4087900" cy="2127750"/>
          </a:xfrm>
          <a:prstGeom prst="rect">
            <a:avLst/>
          </a:prstGeom>
          <a:solidFill>
            <a:srgbClr val="FFFFFF"/>
          </a:solidFill>
          <a:ln>
            <a:noFill/>
          </a:ln>
        </p:spPr>
      </p:pic>
      <p:pic>
        <p:nvPicPr>
          <p:cNvPr id="202" name="Google Shape;202;g33d57f6b450_0_97" title="Unknown-1.jpeg"/>
          <p:cNvPicPr preferRelativeResize="0"/>
          <p:nvPr/>
        </p:nvPicPr>
        <p:blipFill rotWithShape="1">
          <a:blip r:embed="rId5">
            <a:alphaModFix/>
          </a:blip>
          <a:srcRect b="23200" l="0" r="0" t="0"/>
          <a:stretch/>
        </p:blipFill>
        <p:spPr>
          <a:xfrm>
            <a:off x="5056100" y="2127742"/>
            <a:ext cx="4087900" cy="2354634"/>
          </a:xfrm>
          <a:prstGeom prst="rect">
            <a:avLst/>
          </a:prstGeom>
          <a:solidFill>
            <a:srgbClr val="FFFFFF"/>
          </a:solidFill>
          <a:ln>
            <a:noFill/>
          </a:ln>
        </p:spPr>
      </p:pic>
      <p:pic>
        <p:nvPicPr>
          <p:cNvPr id="203" name="Google Shape;203;g33d57f6b450_0_97" title="Unknown-3.jpeg"/>
          <p:cNvPicPr preferRelativeResize="0"/>
          <p:nvPr/>
        </p:nvPicPr>
        <p:blipFill rotWithShape="1">
          <a:blip r:embed="rId6">
            <a:alphaModFix/>
          </a:blip>
          <a:srcRect b="33290" l="0" r="27656" t="26996"/>
          <a:stretch/>
        </p:blipFill>
        <p:spPr>
          <a:xfrm>
            <a:off x="5080225" y="4134575"/>
            <a:ext cx="4087899" cy="2723424"/>
          </a:xfrm>
          <a:prstGeom prst="rect">
            <a:avLst/>
          </a:prstGeom>
          <a:solidFill>
            <a:srgbClr val="FFFFFF"/>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33d57f6b450_0_152"/>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9" name="Google Shape;209;g33d57f6b450_0_152"/>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0" name="Google Shape;210;g33d57f6b450_0_152"/>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211" name="Google Shape;211;g33d57f6b450_0_152"/>
          <p:cNvSpPr txBox="1"/>
          <p:nvPr/>
        </p:nvSpPr>
        <p:spPr>
          <a:xfrm>
            <a:off x="800100" y="2372250"/>
            <a:ext cx="7432800" cy="1939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La fase di ascolto. </a:t>
            </a:r>
            <a:endParaRPr b="1" sz="6000">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Dai bisogni alla vision.</a:t>
            </a:r>
            <a:endParaRPr b="1" sz="6000">
              <a:solidFill>
                <a:srgbClr val="E69138"/>
              </a:solidFill>
              <a:latin typeface="Calibri"/>
              <a:ea typeface="Calibri"/>
              <a:cs typeface="Calibri"/>
              <a:sym typeface="Calibri"/>
            </a:endParaRPr>
          </a:p>
        </p:txBody>
      </p:sp>
      <p:pic>
        <p:nvPicPr>
          <p:cNvPr descr="Immagine che contiene schermata, Policromia, Elementi grafici, grafica&#10;&#10;Descrizione generata automaticamente" id="212" name="Google Shape;212;g33d57f6b450_0_152"/>
          <p:cNvPicPr preferRelativeResize="0"/>
          <p:nvPr/>
        </p:nvPicPr>
        <p:blipFill rotWithShape="1">
          <a:blip r:embed="rId3">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213" name="Google Shape;213;g33d57f6b450_0_152"/>
          <p:cNvPicPr preferRelativeResize="0"/>
          <p:nvPr/>
        </p:nvPicPr>
        <p:blipFill rotWithShape="1">
          <a:blip r:embed="rId3">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214" name="Google Shape;214;g33d57f6b450_0_152"/>
          <p:cNvPicPr preferRelativeResize="0"/>
          <p:nvPr/>
        </p:nvPicPr>
        <p:blipFill rotWithShape="1">
          <a:blip r:embed="rId3">
            <a:alphaModFix/>
          </a:blip>
          <a:srcRect b="43002" l="16299" r="41940" t="29827"/>
          <a:stretch/>
        </p:blipFill>
        <p:spPr>
          <a:xfrm>
            <a:off x="3331507" y="5305046"/>
            <a:ext cx="3372726" cy="1588729"/>
          </a:xfrm>
          <a:prstGeom prst="rect">
            <a:avLst/>
          </a:prstGeom>
          <a:noFill/>
          <a:ln>
            <a:noFill/>
          </a:ln>
        </p:spPr>
      </p:pic>
      <p:pic>
        <p:nvPicPr>
          <p:cNvPr descr="Immagine che contiene schermata, Policromia, Elementi grafici, grafica&#10;&#10;Descrizione generata automaticamente" id="215" name="Google Shape;215;g33d57f6b450_0_152"/>
          <p:cNvPicPr preferRelativeResize="0"/>
          <p:nvPr/>
        </p:nvPicPr>
        <p:blipFill rotWithShape="1">
          <a:blip r:embed="rId3">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216" name="Google Shape;216;g33d57f6b450_0_152"/>
          <p:cNvPicPr preferRelativeResize="0"/>
          <p:nvPr/>
        </p:nvPicPr>
        <p:blipFill rotWithShape="1">
          <a:blip r:embed="rId3">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0"/>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2" name="Google Shape;222;p10"/>
          <p:cNvSpPr txBox="1"/>
          <p:nvPr/>
        </p:nvSpPr>
        <p:spPr>
          <a:xfrm>
            <a:off x="1259596" y="195943"/>
            <a:ext cx="7316159" cy="707572"/>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i="0" lang="it-IT" sz="3200" u="none" cap="none" strike="noStrike">
                <a:solidFill>
                  <a:srgbClr val="3D7F68"/>
                </a:solidFill>
                <a:latin typeface="Calibri"/>
                <a:ea typeface="Calibri"/>
                <a:cs typeface="Calibri"/>
                <a:sym typeface="Calibri"/>
              </a:rPr>
              <a:t> La fase di ascolto: cosa abbiamo fatto</a:t>
            </a:r>
            <a:endParaRPr b="1" i="0" sz="3200" u="none" cap="none" strike="noStrike">
              <a:solidFill>
                <a:srgbClr val="3D7F68"/>
              </a:solidFill>
              <a:latin typeface="Calibri"/>
              <a:ea typeface="Calibri"/>
              <a:cs typeface="Calibri"/>
              <a:sym typeface="Calibri"/>
            </a:endParaRPr>
          </a:p>
        </p:txBody>
      </p:sp>
      <p:sp>
        <p:nvSpPr>
          <p:cNvPr id="223" name="Google Shape;223;p10"/>
          <p:cNvSpPr txBox="1"/>
          <p:nvPr/>
        </p:nvSpPr>
        <p:spPr>
          <a:xfrm>
            <a:off x="1259597" y="1153192"/>
            <a:ext cx="7359703" cy="81560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4" name="Google Shape;224;p10"/>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225" name="Google Shape;225;p1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226" name="Google Shape;226;p10"/>
          <p:cNvSpPr txBox="1"/>
          <p:nvPr/>
        </p:nvSpPr>
        <p:spPr>
          <a:xfrm>
            <a:off x="1142999" y="837907"/>
            <a:ext cx="7432800" cy="4063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latin typeface="Calibri"/>
                <a:ea typeface="Calibri"/>
                <a:cs typeface="Calibri"/>
                <a:sym typeface="Calibri"/>
              </a:rPr>
              <a:t>35 interviste individuale raccolte nell’arco di un mese e trasformate in un racconto polifonico. </a:t>
            </a:r>
            <a:br>
              <a:rPr lang="it-IT" sz="2000">
                <a:latin typeface="Calibri"/>
                <a:ea typeface="Calibri"/>
                <a:cs typeface="Calibri"/>
                <a:sym typeface="Calibri"/>
              </a:rPr>
            </a:br>
            <a:endParaRPr sz="20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solidFill>
                  <a:schemeClr val="dk1"/>
                </a:solidFill>
                <a:latin typeface="Calibri"/>
                <a:ea typeface="Calibri"/>
                <a:cs typeface="Calibri"/>
                <a:sym typeface="Calibri"/>
              </a:rPr>
              <a:t>Dalle interviste su base di storia di vita emergono bisogni, ricordi personali e collettivi, potenzialità e criticità del territorio, aspettative e desideri. Tra questi, alcuni temi risultano ricorrenti, sebbene presentati con sfumature e accenti diversi.</a:t>
            </a:r>
            <a:br>
              <a:rPr lang="it-IT" sz="2000">
                <a:solidFill>
                  <a:schemeClr val="dk1"/>
                </a:solidFill>
                <a:latin typeface="Calibri"/>
                <a:ea typeface="Calibri"/>
                <a:cs typeface="Calibri"/>
                <a:sym typeface="Calibri"/>
              </a:rPr>
            </a:br>
            <a:endParaRPr sz="2000">
              <a:solidFill>
                <a:schemeClr val="dk1"/>
              </a:solidFill>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solidFill>
                  <a:schemeClr val="dk1"/>
                </a:solidFill>
                <a:latin typeface="Calibri"/>
                <a:ea typeface="Calibri"/>
                <a:cs typeface="Calibri"/>
                <a:sym typeface="Calibri"/>
              </a:rPr>
              <a:t>La NP si struttura a partire da questi temi ricorrenti e cerca di evidenziare la ricchezza, la diversità dei punti di vista espressi, per cercare di restituire un racconto il più possibile «polifonico».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7" name="Google Shape;227;p10"/>
          <p:cNvSpPr txBox="1"/>
          <p:nvPr/>
        </p:nvSpPr>
        <p:spPr>
          <a:xfrm rot="-5400000">
            <a:off x="8312383" y="3803369"/>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4"/>
          <p:cNvSpPr/>
          <p:nvPr/>
        </p:nvSpPr>
        <p:spPr>
          <a:xfrm>
            <a:off x="0" y="281902"/>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33" name="Google Shape;233;p14"/>
          <p:cNvSpPr txBox="1"/>
          <p:nvPr/>
        </p:nvSpPr>
        <p:spPr>
          <a:xfrm>
            <a:off x="1259597" y="1153192"/>
            <a:ext cx="7359703" cy="81560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34" name="Google Shape;234;p14"/>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235" name="Google Shape;235;p14"/>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236" name="Google Shape;236;p14"/>
          <p:cNvSpPr txBox="1"/>
          <p:nvPr/>
        </p:nvSpPr>
        <p:spPr>
          <a:xfrm rot="-5400000">
            <a:off x="8312383" y="3803369"/>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237" name="Google Shape;237;p14" title="Unknown-5.jpeg"/>
          <p:cNvPicPr preferRelativeResize="0"/>
          <p:nvPr/>
        </p:nvPicPr>
        <p:blipFill>
          <a:blip r:embed="rId4">
            <a:alphaModFix/>
          </a:blip>
          <a:stretch>
            <a:fillRect/>
          </a:stretch>
        </p:blipFill>
        <p:spPr>
          <a:xfrm>
            <a:off x="4000491" y="-3"/>
            <a:ext cx="5143509" cy="6858000"/>
          </a:xfrm>
          <a:prstGeom prst="rect">
            <a:avLst/>
          </a:prstGeom>
          <a:noFill/>
          <a:ln>
            <a:noFill/>
          </a:ln>
        </p:spPr>
      </p:pic>
      <p:sp>
        <p:nvSpPr>
          <p:cNvPr id="238" name="Google Shape;238;p14"/>
          <p:cNvSpPr/>
          <p:nvPr/>
        </p:nvSpPr>
        <p:spPr>
          <a:xfrm>
            <a:off x="358150" y="1289300"/>
            <a:ext cx="3477495" cy="5195573"/>
          </a:xfrm>
          <a:custGeom>
            <a:rect b="b" l="l" r="r" t="t"/>
            <a:pathLst>
              <a:path extrusionOk="0" fill="none" h="3139319" w="4985656">
                <a:moveTo>
                  <a:pt x="0" y="0"/>
                </a:moveTo>
                <a:cubicBezTo>
                  <a:pt x="117071" y="-40109"/>
                  <a:pt x="214777" y="21198"/>
                  <a:pt x="404392" y="0"/>
                </a:cubicBezTo>
                <a:cubicBezTo>
                  <a:pt x="594007" y="-21198"/>
                  <a:pt x="791870" y="61199"/>
                  <a:pt x="1008210" y="0"/>
                </a:cubicBezTo>
                <a:cubicBezTo>
                  <a:pt x="1224550" y="-61199"/>
                  <a:pt x="1402589" y="48058"/>
                  <a:pt x="1512316" y="0"/>
                </a:cubicBezTo>
                <a:cubicBezTo>
                  <a:pt x="1622043" y="-48058"/>
                  <a:pt x="1807781" y="40819"/>
                  <a:pt x="2066277" y="0"/>
                </a:cubicBezTo>
                <a:cubicBezTo>
                  <a:pt x="2324773" y="-40819"/>
                  <a:pt x="2473704" y="54916"/>
                  <a:pt x="2719952" y="0"/>
                </a:cubicBezTo>
                <a:cubicBezTo>
                  <a:pt x="2966201" y="-54916"/>
                  <a:pt x="3061070" y="28146"/>
                  <a:pt x="3174201" y="0"/>
                </a:cubicBezTo>
                <a:cubicBezTo>
                  <a:pt x="3287332" y="-28146"/>
                  <a:pt x="3492215" y="29490"/>
                  <a:pt x="3778019" y="0"/>
                </a:cubicBezTo>
                <a:cubicBezTo>
                  <a:pt x="4063823" y="-29490"/>
                  <a:pt x="4045147" y="14976"/>
                  <a:pt x="4232268" y="0"/>
                </a:cubicBezTo>
                <a:cubicBezTo>
                  <a:pt x="4419389" y="-14976"/>
                  <a:pt x="4729889" y="73226"/>
                  <a:pt x="4985656" y="0"/>
                </a:cubicBezTo>
                <a:cubicBezTo>
                  <a:pt x="5005329" y="148235"/>
                  <a:pt x="4972336" y="360961"/>
                  <a:pt x="4985656" y="554613"/>
                </a:cubicBezTo>
                <a:cubicBezTo>
                  <a:pt x="4998976" y="748265"/>
                  <a:pt x="4947958" y="887965"/>
                  <a:pt x="4985656" y="1015046"/>
                </a:cubicBezTo>
                <a:cubicBezTo>
                  <a:pt x="5023354" y="1142127"/>
                  <a:pt x="4952295" y="1420013"/>
                  <a:pt x="4985656" y="1601053"/>
                </a:cubicBezTo>
                <a:cubicBezTo>
                  <a:pt x="5019017" y="1782093"/>
                  <a:pt x="4953029" y="1893261"/>
                  <a:pt x="4985656" y="2124273"/>
                </a:cubicBezTo>
                <a:cubicBezTo>
                  <a:pt x="5018283" y="2355285"/>
                  <a:pt x="4919749" y="2905685"/>
                  <a:pt x="4985656" y="3139319"/>
                </a:cubicBezTo>
                <a:cubicBezTo>
                  <a:pt x="4689436" y="3170900"/>
                  <a:pt x="4542234" y="3130542"/>
                  <a:pt x="4381838" y="3139319"/>
                </a:cubicBezTo>
                <a:cubicBezTo>
                  <a:pt x="4221442" y="3148096"/>
                  <a:pt x="4019649" y="3101876"/>
                  <a:pt x="3827876" y="3139319"/>
                </a:cubicBezTo>
                <a:cubicBezTo>
                  <a:pt x="3636103" y="3176762"/>
                  <a:pt x="3563933" y="3129476"/>
                  <a:pt x="3323771" y="3139319"/>
                </a:cubicBezTo>
                <a:cubicBezTo>
                  <a:pt x="3083610" y="3149162"/>
                  <a:pt x="2950117" y="3074380"/>
                  <a:pt x="2719952" y="3139319"/>
                </a:cubicBezTo>
                <a:cubicBezTo>
                  <a:pt x="2489787" y="3204258"/>
                  <a:pt x="2285888" y="3123000"/>
                  <a:pt x="2165991" y="3139319"/>
                </a:cubicBezTo>
                <a:cubicBezTo>
                  <a:pt x="2046094" y="3155638"/>
                  <a:pt x="1815248" y="3103378"/>
                  <a:pt x="1512316" y="3139319"/>
                </a:cubicBezTo>
                <a:cubicBezTo>
                  <a:pt x="1209384" y="3175260"/>
                  <a:pt x="1080763" y="3115234"/>
                  <a:pt x="858641" y="3139319"/>
                </a:cubicBezTo>
                <a:cubicBezTo>
                  <a:pt x="636520" y="3163404"/>
                  <a:pt x="282627" y="3051660"/>
                  <a:pt x="0" y="3139319"/>
                </a:cubicBezTo>
                <a:cubicBezTo>
                  <a:pt x="-12044" y="2991064"/>
                  <a:pt x="36242" y="2757021"/>
                  <a:pt x="0" y="2584706"/>
                </a:cubicBezTo>
                <a:cubicBezTo>
                  <a:pt x="-36242" y="2412391"/>
                  <a:pt x="35566" y="2306621"/>
                  <a:pt x="0" y="2030093"/>
                </a:cubicBezTo>
                <a:cubicBezTo>
                  <a:pt x="-35566" y="1753565"/>
                  <a:pt x="11508" y="1749384"/>
                  <a:pt x="0" y="1506873"/>
                </a:cubicBezTo>
                <a:cubicBezTo>
                  <a:pt x="-11508" y="1264362"/>
                  <a:pt x="42299" y="1103086"/>
                  <a:pt x="0" y="983653"/>
                </a:cubicBezTo>
                <a:cubicBezTo>
                  <a:pt x="-42299" y="864220"/>
                  <a:pt x="23206" y="571053"/>
                  <a:pt x="0" y="460433"/>
                </a:cubicBezTo>
                <a:cubicBezTo>
                  <a:pt x="-23206" y="349813"/>
                  <a:pt x="21393" y="120822"/>
                  <a:pt x="0" y="0"/>
                </a:cubicBezTo>
                <a:close/>
              </a:path>
              <a:path extrusionOk="0" h="3139319" w="4985656">
                <a:moveTo>
                  <a:pt x="0" y="0"/>
                </a:moveTo>
                <a:cubicBezTo>
                  <a:pt x="181341" y="-53898"/>
                  <a:pt x="259082" y="57236"/>
                  <a:pt x="504105" y="0"/>
                </a:cubicBezTo>
                <a:cubicBezTo>
                  <a:pt x="749128" y="-57236"/>
                  <a:pt x="821220" y="23259"/>
                  <a:pt x="908497" y="0"/>
                </a:cubicBezTo>
                <a:cubicBezTo>
                  <a:pt x="995774" y="-23259"/>
                  <a:pt x="1362917" y="33941"/>
                  <a:pt x="1562172" y="0"/>
                </a:cubicBezTo>
                <a:cubicBezTo>
                  <a:pt x="1761427" y="-33941"/>
                  <a:pt x="1847103" y="43115"/>
                  <a:pt x="2066277" y="0"/>
                </a:cubicBezTo>
                <a:cubicBezTo>
                  <a:pt x="2285451" y="-43115"/>
                  <a:pt x="2420752" y="30930"/>
                  <a:pt x="2570383" y="0"/>
                </a:cubicBezTo>
                <a:cubicBezTo>
                  <a:pt x="2720014" y="-30930"/>
                  <a:pt x="2921918" y="58630"/>
                  <a:pt x="3224058" y="0"/>
                </a:cubicBezTo>
                <a:cubicBezTo>
                  <a:pt x="3526198" y="-58630"/>
                  <a:pt x="3586104" y="10844"/>
                  <a:pt x="3678306" y="0"/>
                </a:cubicBezTo>
                <a:cubicBezTo>
                  <a:pt x="3770508" y="-10844"/>
                  <a:pt x="4096827" y="18756"/>
                  <a:pt x="4331981" y="0"/>
                </a:cubicBezTo>
                <a:cubicBezTo>
                  <a:pt x="4567135" y="-18756"/>
                  <a:pt x="4742086" y="1477"/>
                  <a:pt x="4985656" y="0"/>
                </a:cubicBezTo>
                <a:cubicBezTo>
                  <a:pt x="5037545" y="166921"/>
                  <a:pt x="4958331" y="355699"/>
                  <a:pt x="4985656" y="523220"/>
                </a:cubicBezTo>
                <a:cubicBezTo>
                  <a:pt x="5012981" y="690741"/>
                  <a:pt x="4964197" y="917751"/>
                  <a:pt x="4985656" y="1046440"/>
                </a:cubicBezTo>
                <a:cubicBezTo>
                  <a:pt x="5007115" y="1175129"/>
                  <a:pt x="4949030" y="1395768"/>
                  <a:pt x="4985656" y="1601053"/>
                </a:cubicBezTo>
                <a:cubicBezTo>
                  <a:pt x="5022282" y="1806338"/>
                  <a:pt x="4971839" y="1873547"/>
                  <a:pt x="4985656" y="2030093"/>
                </a:cubicBezTo>
                <a:cubicBezTo>
                  <a:pt x="4999473" y="2186639"/>
                  <a:pt x="4962259" y="2361613"/>
                  <a:pt x="4985656" y="2553313"/>
                </a:cubicBezTo>
                <a:cubicBezTo>
                  <a:pt x="5009053" y="2745013"/>
                  <a:pt x="4985580" y="3008605"/>
                  <a:pt x="4985656" y="3139319"/>
                </a:cubicBezTo>
                <a:cubicBezTo>
                  <a:pt x="4737281" y="3197704"/>
                  <a:pt x="4573268" y="3079972"/>
                  <a:pt x="4431694" y="3139319"/>
                </a:cubicBezTo>
                <a:cubicBezTo>
                  <a:pt x="4290120" y="3198666"/>
                  <a:pt x="3939394" y="3105066"/>
                  <a:pt x="3778019" y="3139319"/>
                </a:cubicBezTo>
                <a:cubicBezTo>
                  <a:pt x="3616644" y="3173572"/>
                  <a:pt x="3361318" y="3081454"/>
                  <a:pt x="3224058" y="3139319"/>
                </a:cubicBezTo>
                <a:cubicBezTo>
                  <a:pt x="3086798" y="3197184"/>
                  <a:pt x="2992562" y="3098213"/>
                  <a:pt x="2819665" y="3139319"/>
                </a:cubicBezTo>
                <a:cubicBezTo>
                  <a:pt x="2646768" y="3180425"/>
                  <a:pt x="2549305" y="3129940"/>
                  <a:pt x="2365417" y="3139319"/>
                </a:cubicBezTo>
                <a:cubicBezTo>
                  <a:pt x="2181529" y="3148698"/>
                  <a:pt x="1861963" y="3133596"/>
                  <a:pt x="1711742" y="3139319"/>
                </a:cubicBezTo>
                <a:cubicBezTo>
                  <a:pt x="1561521" y="3145042"/>
                  <a:pt x="1346552" y="3101896"/>
                  <a:pt x="1157780" y="3139319"/>
                </a:cubicBezTo>
                <a:cubicBezTo>
                  <a:pt x="969008" y="3176742"/>
                  <a:pt x="863364" y="3091752"/>
                  <a:pt x="703531" y="3139319"/>
                </a:cubicBezTo>
                <a:cubicBezTo>
                  <a:pt x="543698" y="3186886"/>
                  <a:pt x="246353" y="3082541"/>
                  <a:pt x="0" y="3139319"/>
                </a:cubicBezTo>
                <a:cubicBezTo>
                  <a:pt x="-792" y="2984912"/>
                  <a:pt x="19382" y="2898214"/>
                  <a:pt x="0" y="2710279"/>
                </a:cubicBezTo>
                <a:cubicBezTo>
                  <a:pt x="-19382" y="2522344"/>
                  <a:pt x="18431" y="2453848"/>
                  <a:pt x="0" y="2281238"/>
                </a:cubicBezTo>
                <a:cubicBezTo>
                  <a:pt x="-18431" y="2108628"/>
                  <a:pt x="26453" y="1873739"/>
                  <a:pt x="0" y="1726625"/>
                </a:cubicBezTo>
                <a:cubicBezTo>
                  <a:pt x="-26453" y="1579511"/>
                  <a:pt x="32016" y="1492820"/>
                  <a:pt x="0" y="1266192"/>
                </a:cubicBezTo>
                <a:cubicBezTo>
                  <a:pt x="-32016" y="1039564"/>
                  <a:pt x="1720" y="879874"/>
                  <a:pt x="0" y="680186"/>
                </a:cubicBezTo>
                <a:cubicBezTo>
                  <a:pt x="-1720" y="480498"/>
                  <a:pt x="35694" y="163073"/>
                  <a:pt x="0" y="0"/>
                </a:cubicBezTo>
                <a:close/>
              </a:path>
            </a:pathLst>
          </a:custGeom>
          <a:solidFill>
            <a:srgbClr val="FFFFFF"/>
          </a:solidFill>
          <a:ln cap="flat" cmpd="sng" w="38100">
            <a:solidFill>
              <a:srgbClr val="C66C27"/>
            </a:solidFill>
            <a:prstDash val="solid"/>
            <a:miter lim="4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3D7F68"/>
              </a:solidFill>
              <a:latin typeface="Calibri"/>
              <a:ea typeface="Calibri"/>
              <a:cs typeface="Calibri"/>
              <a:sym typeface="Calibri"/>
            </a:endParaRPr>
          </a:p>
        </p:txBody>
      </p:sp>
      <p:sp>
        <p:nvSpPr>
          <p:cNvPr id="239" name="Google Shape;239;p14"/>
          <p:cNvSpPr txBox="1"/>
          <p:nvPr/>
        </p:nvSpPr>
        <p:spPr>
          <a:xfrm>
            <a:off x="738775" y="1627800"/>
            <a:ext cx="2947800" cy="4617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000"/>
              <a:buFont typeface="Calibri"/>
              <a:buNone/>
            </a:pPr>
            <a:r>
              <a:rPr b="0" i="0" lang="it-IT" sz="2000" u="none" cap="none" strike="noStrike">
                <a:solidFill>
                  <a:srgbClr val="3D7F68"/>
                </a:solidFill>
                <a:latin typeface="Calibri"/>
                <a:ea typeface="Calibri"/>
                <a:cs typeface="Calibri"/>
                <a:sym typeface="Calibri"/>
              </a:rPr>
              <a:t>L’indice della </a:t>
            </a:r>
            <a:br>
              <a:rPr b="0" i="0" lang="it-IT" sz="2000" u="none" cap="none" strike="noStrike">
                <a:solidFill>
                  <a:srgbClr val="3D7F68"/>
                </a:solidFill>
                <a:latin typeface="Calibri"/>
                <a:ea typeface="Calibri"/>
                <a:cs typeface="Calibri"/>
                <a:sym typeface="Calibri"/>
              </a:rPr>
            </a:br>
            <a:r>
              <a:rPr b="0" i="0" lang="it-IT" sz="2000" u="none" cap="none" strike="noStrike">
                <a:solidFill>
                  <a:srgbClr val="3D7F68"/>
                </a:solidFill>
                <a:latin typeface="Calibri"/>
                <a:ea typeface="Calibri"/>
                <a:cs typeface="Calibri"/>
                <a:sym typeface="Calibri"/>
              </a:rPr>
              <a:t>Narrazione Polifonica</a:t>
            </a:r>
            <a:br>
              <a:rPr b="0" i="0" lang="it-IT" sz="2000" u="none" cap="none" strike="noStrike">
                <a:solidFill>
                  <a:srgbClr val="3D7F68"/>
                </a:solidFill>
                <a:latin typeface="Calibri"/>
                <a:ea typeface="Calibri"/>
                <a:cs typeface="Calibri"/>
                <a:sym typeface="Calibri"/>
              </a:rPr>
            </a:br>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Dalla città ai quartieri... e ritorno</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I bisogni di una città che cambia</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Incontrarsi a Rivoli</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Costruire </a:t>
            </a:r>
            <a:br>
              <a:rPr lang="it-IT" sz="2000">
                <a:latin typeface="Calibri"/>
                <a:ea typeface="Calibri"/>
                <a:cs typeface="Calibri"/>
                <a:sym typeface="Calibri"/>
              </a:rPr>
            </a:br>
            <a:r>
              <a:rPr lang="it-IT" sz="2000">
                <a:latin typeface="Calibri"/>
                <a:ea typeface="Calibri"/>
                <a:cs typeface="Calibri"/>
                <a:sym typeface="Calibri"/>
              </a:rPr>
              <a:t>e vivere la rete</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Cultura da fare</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La biblioteca com’è </a:t>
            </a:r>
            <a:br>
              <a:rPr lang="it-IT" sz="2000">
                <a:latin typeface="Calibri"/>
                <a:ea typeface="Calibri"/>
                <a:cs typeface="Calibri"/>
                <a:sym typeface="Calibri"/>
              </a:rPr>
            </a:br>
            <a:r>
              <a:rPr lang="it-IT" sz="2000">
                <a:latin typeface="Calibri"/>
                <a:ea typeface="Calibri"/>
                <a:cs typeface="Calibri"/>
                <a:sym typeface="Calibri"/>
              </a:rPr>
              <a:t>e come la vorrei</a:t>
            </a:r>
            <a:endParaRPr sz="2000">
              <a:latin typeface="Calibri"/>
              <a:ea typeface="Calibri"/>
              <a:cs typeface="Calibri"/>
              <a:sym typeface="Calibri"/>
            </a:endParaRPr>
          </a:p>
          <a:p>
            <a:pPr indent="-355600" lvl="0" marL="457200" rtl="0" algn="l">
              <a:spcBef>
                <a:spcPts val="0"/>
              </a:spcBef>
              <a:spcAft>
                <a:spcPts val="0"/>
              </a:spcAft>
              <a:buSzPts val="2000"/>
              <a:buFont typeface="Merriweather Sans"/>
              <a:buChar char="⇢"/>
            </a:pPr>
            <a:r>
              <a:rPr lang="it-IT" sz="2000">
                <a:latin typeface="Calibri"/>
                <a:ea typeface="Calibri"/>
                <a:cs typeface="Calibri"/>
                <a:sym typeface="Calibri"/>
              </a:rPr>
              <a:t>Il parco Salvemini ieri, oggi e domani</a:t>
            </a:r>
            <a:endParaRPr sz="2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6b6ed47fb5_0_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5" name="Google Shape;245;g36b6ed47fb5_0_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 fase di ascolto: cosa è emerso</a:t>
            </a:r>
            <a:endParaRPr b="1" i="0" sz="3200" u="none" cap="none" strike="noStrike">
              <a:solidFill>
                <a:srgbClr val="3D7F68"/>
              </a:solidFill>
              <a:latin typeface="Calibri"/>
              <a:ea typeface="Calibri"/>
              <a:cs typeface="Calibri"/>
              <a:sym typeface="Calibri"/>
            </a:endParaRPr>
          </a:p>
        </p:txBody>
      </p:sp>
      <p:sp>
        <p:nvSpPr>
          <p:cNvPr id="246" name="Google Shape;246;g36b6ed47fb5_0_0"/>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7" name="Google Shape;247;g36b6ed47fb5_0_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248" name="Google Shape;248;g36b6ed47fb5_0_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249" name="Google Shape;249;g36b6ed47fb5_0_0"/>
          <p:cNvSpPr txBox="1"/>
          <p:nvPr/>
        </p:nvSpPr>
        <p:spPr>
          <a:xfrm>
            <a:off x="1142999" y="837907"/>
            <a:ext cx="7432800" cy="5325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latin typeface="Calibri"/>
                <a:ea typeface="Calibri"/>
                <a:cs typeface="Calibri"/>
                <a:sym typeface="Calibri"/>
              </a:rPr>
              <a:t>Uscire dalle bolle in cui siamo chiusi, bolle sociali, ma anche legate alla struttura urbana.</a:t>
            </a:r>
            <a:endParaRPr sz="2000">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solidFill>
                  <a:schemeClr val="dk1"/>
                </a:solidFill>
                <a:latin typeface="Calibri"/>
                <a:ea typeface="Calibri"/>
                <a:cs typeface="Calibri"/>
                <a:sym typeface="Calibri"/>
              </a:rPr>
              <a:t>Centralità del luogo fisico, della presenza, della continuità.</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solidFill>
                  <a:schemeClr val="dk1"/>
                </a:solidFill>
                <a:latin typeface="Calibri"/>
                <a:ea typeface="Calibri"/>
                <a:cs typeface="Calibri"/>
                <a:sym typeface="Calibri"/>
              </a:rPr>
              <a:t>Forte bisogno di conoscere gli altri, l’altro, andando al di là del confine della bolla (intergenerazionalità).</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Noto Sans Symbols"/>
              <a:buChar char="✔"/>
            </a:pPr>
            <a:r>
              <a:rPr lang="it-IT" sz="2000">
                <a:solidFill>
                  <a:schemeClr val="dk1"/>
                </a:solidFill>
                <a:latin typeface="Calibri"/>
                <a:ea typeface="Calibri"/>
                <a:cs typeface="Calibri"/>
                <a:sym typeface="Calibri"/>
              </a:rPr>
              <a:t>Contaminare con qualcosa di mio.</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Necessità di fare </a:t>
            </a:r>
            <a:r>
              <a:rPr b="1" lang="it-IT" sz="2000">
                <a:solidFill>
                  <a:schemeClr val="dk1"/>
                </a:solidFill>
                <a:latin typeface="Calibri"/>
                <a:ea typeface="Calibri"/>
                <a:cs typeface="Calibri"/>
                <a:sym typeface="Calibri"/>
              </a:rPr>
              <a:t>rete</a:t>
            </a:r>
            <a:r>
              <a:rPr lang="it-IT" sz="2000">
                <a:solidFill>
                  <a:schemeClr val="dk1"/>
                </a:solidFill>
                <a:latin typeface="Calibri"/>
                <a:ea typeface="Calibri"/>
                <a:cs typeface="Calibri"/>
                <a:sym typeface="Calibri"/>
              </a:rPr>
              <a:t>, di collaborare, coordinarsi al di là degli steccati. </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Desiderio di trovare un luogo verso cui convergere (la piazza).</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Un luogo che da contenitore diventa spazio di connessione, catalizzatore di iniziative: </a:t>
            </a:r>
            <a:r>
              <a:rPr b="1" lang="it-IT" sz="2000">
                <a:solidFill>
                  <a:schemeClr val="dk1"/>
                </a:solidFill>
                <a:latin typeface="Calibri"/>
                <a:ea typeface="Calibri"/>
                <a:cs typeface="Calibri"/>
                <a:sym typeface="Calibri"/>
              </a:rPr>
              <a:t>un cuore che ha un corpo che vive nel territorio. </a:t>
            </a:r>
            <a:endParaRPr b="1"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Un Hub culturale inclusivo.</a:t>
            </a:r>
            <a:endParaRPr sz="2000">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Spazi informali, non connotati, dove non sento imposizioni, dove non sono costretto a consumare o ad adeguarmi.</a:t>
            </a:r>
            <a:endParaRPr sz="2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250" name="Google Shape;250;g36b6ed47fb5_0_0"/>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4" title="494371798_1132844822208904_5356583852992143774_n.jpg"/>
          <p:cNvPicPr preferRelativeResize="0"/>
          <p:nvPr/>
        </p:nvPicPr>
        <p:blipFill rotWithShape="1">
          <a:blip r:embed="rId3">
            <a:alphaModFix/>
          </a:blip>
          <a:srcRect b="6994" l="0" r="8625" t="0"/>
          <a:stretch/>
        </p:blipFill>
        <p:spPr>
          <a:xfrm>
            <a:off x="-23625" y="0"/>
            <a:ext cx="9191250" cy="68579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3d57f6b450_0_114"/>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t/>
            </a:r>
            <a:endParaRPr b="1" i="0" sz="3200" u="none" cap="none" strike="noStrike">
              <a:solidFill>
                <a:srgbClr val="3D7F68"/>
              </a:solidFill>
              <a:latin typeface="Calibri"/>
              <a:ea typeface="Calibri"/>
              <a:cs typeface="Calibri"/>
              <a:sym typeface="Calibri"/>
            </a:endParaRPr>
          </a:p>
        </p:txBody>
      </p:sp>
      <p:sp>
        <p:nvSpPr>
          <p:cNvPr id="256" name="Google Shape;256;g33d57f6b450_0_114"/>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57" name="Google Shape;257;g33d57f6b450_0_114" title="Unknown-4.jpeg"/>
          <p:cNvPicPr preferRelativeResize="0"/>
          <p:nvPr/>
        </p:nvPicPr>
        <p:blipFill>
          <a:blip r:embed="rId3">
            <a:alphaModFix/>
          </a:blip>
          <a:stretch>
            <a:fillRect/>
          </a:stretch>
        </p:blipFill>
        <p:spPr>
          <a:xfrm>
            <a:off x="1143000" y="0"/>
            <a:ext cx="6857999" cy="6857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1" title="Schermata 2025-06-29 alle 17.11.12.png"/>
          <p:cNvPicPr preferRelativeResize="0"/>
          <p:nvPr/>
        </p:nvPicPr>
        <p:blipFill>
          <a:blip r:embed="rId3">
            <a:alphaModFix/>
          </a:blip>
          <a:stretch>
            <a:fillRect/>
          </a:stretch>
        </p:blipFill>
        <p:spPr>
          <a:xfrm>
            <a:off x="1907545" y="0"/>
            <a:ext cx="4758605"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3"/>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68" name="Google Shape;268;p13" title="499765161_1308734311257826_7025099939327362349_n.jpg"/>
          <p:cNvPicPr preferRelativeResize="0"/>
          <p:nvPr/>
        </p:nvPicPr>
        <p:blipFill>
          <a:blip r:embed="rId3">
            <a:alphaModFix/>
          </a:blip>
          <a:stretch>
            <a:fillRect/>
          </a:stretch>
        </p:blipFill>
        <p:spPr>
          <a:xfrm>
            <a:off x="0" y="0"/>
            <a:ext cx="9143999" cy="6857999"/>
          </a:xfrm>
          <a:prstGeom prst="rect">
            <a:avLst/>
          </a:prstGeom>
          <a:solidFill>
            <a:srgbClr val="FFFFFF"/>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3d57f6b450_0_166"/>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4" name="Google Shape;274;g33d57f6b450_0_166"/>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5" name="Google Shape;275;g33d57f6b450_0_166"/>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276" name="Google Shape;276;g33d57f6b450_0_166"/>
          <p:cNvSpPr txBox="1"/>
          <p:nvPr/>
        </p:nvSpPr>
        <p:spPr>
          <a:xfrm>
            <a:off x="800100" y="1991250"/>
            <a:ext cx="7799700" cy="1015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Incontri di formazione</a:t>
            </a:r>
            <a:endParaRPr b="1" sz="6000">
              <a:solidFill>
                <a:srgbClr val="E69138"/>
              </a:solidFill>
              <a:latin typeface="Calibri"/>
              <a:ea typeface="Calibri"/>
              <a:cs typeface="Calibri"/>
              <a:sym typeface="Calibri"/>
            </a:endParaRPr>
          </a:p>
        </p:txBody>
      </p:sp>
      <p:pic>
        <p:nvPicPr>
          <p:cNvPr descr="Immagine che contiene schermata, Policromia, Elementi grafici, grafica&#10;&#10;Descrizione generata automaticamente" id="277" name="Google Shape;277;g33d57f6b450_0_166"/>
          <p:cNvPicPr preferRelativeResize="0"/>
          <p:nvPr/>
        </p:nvPicPr>
        <p:blipFill rotWithShape="1">
          <a:blip r:embed="rId3">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278" name="Google Shape;278;g33d57f6b450_0_166"/>
          <p:cNvPicPr preferRelativeResize="0"/>
          <p:nvPr/>
        </p:nvPicPr>
        <p:blipFill rotWithShape="1">
          <a:blip r:embed="rId3">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279" name="Google Shape;279;g33d57f6b450_0_166"/>
          <p:cNvPicPr preferRelativeResize="0"/>
          <p:nvPr/>
        </p:nvPicPr>
        <p:blipFill rotWithShape="1">
          <a:blip r:embed="rId3">
            <a:alphaModFix/>
          </a:blip>
          <a:srcRect b="43002" l="16299" r="41940" t="29827"/>
          <a:stretch/>
        </p:blipFill>
        <p:spPr>
          <a:xfrm>
            <a:off x="3331507" y="5305046"/>
            <a:ext cx="3372726" cy="1588729"/>
          </a:xfrm>
          <a:prstGeom prst="rect">
            <a:avLst/>
          </a:prstGeom>
          <a:noFill/>
          <a:ln>
            <a:noFill/>
          </a:ln>
        </p:spPr>
      </p:pic>
      <p:pic>
        <p:nvPicPr>
          <p:cNvPr descr="Immagine che contiene schermata, Policromia, Elementi grafici, grafica&#10;&#10;Descrizione generata automaticamente" id="280" name="Google Shape;280;g33d57f6b450_0_166"/>
          <p:cNvPicPr preferRelativeResize="0"/>
          <p:nvPr/>
        </p:nvPicPr>
        <p:blipFill rotWithShape="1">
          <a:blip r:embed="rId3">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281" name="Google Shape;281;g33d57f6b450_0_166"/>
          <p:cNvPicPr preferRelativeResize="0"/>
          <p:nvPr/>
        </p:nvPicPr>
        <p:blipFill rotWithShape="1">
          <a:blip r:embed="rId3">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36b6ed47fb5_0_1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7" name="Google Shape;287;g36b6ed47fb5_0_1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Gli incontri di formazione</a:t>
            </a:r>
            <a:endParaRPr b="1" i="0" sz="3200" u="none" cap="none" strike="noStrike">
              <a:solidFill>
                <a:srgbClr val="3D7F68"/>
              </a:solidFill>
              <a:latin typeface="Calibri"/>
              <a:ea typeface="Calibri"/>
              <a:cs typeface="Calibri"/>
              <a:sym typeface="Calibri"/>
            </a:endParaRPr>
          </a:p>
        </p:txBody>
      </p:sp>
      <p:sp>
        <p:nvSpPr>
          <p:cNvPr id="288" name="Google Shape;288;g36b6ed47fb5_0_10"/>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9" name="Google Shape;289;g36b6ed47fb5_0_1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290" name="Google Shape;290;g36b6ed47fb5_0_1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291" name="Google Shape;291;g36b6ed47fb5_0_10"/>
          <p:cNvSpPr txBox="1"/>
          <p:nvPr/>
        </p:nvSpPr>
        <p:spPr>
          <a:xfrm>
            <a:off x="1143000" y="837900"/>
            <a:ext cx="7682400" cy="4402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lang="it-IT" sz="2000">
                <a:latin typeface="Calibri"/>
                <a:ea typeface="Calibri"/>
                <a:cs typeface="Calibri"/>
                <a:sym typeface="Calibri"/>
              </a:rPr>
              <a:t>Il ciclo di due appuntamenti è stato replicato per poter accogliere tutte le persone che si erano iscritte (40). </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lang="it-IT" sz="2000">
                <a:latin typeface="Calibri"/>
                <a:ea typeface="Calibri"/>
                <a:cs typeface="Calibri"/>
                <a:sym typeface="Calibri"/>
              </a:rPr>
              <a:t>La scelta di includere nel percorso partecipativo dei momenti di formazione nasce dalla necessità di fornire degli strumenti anche teorici affinché ciascun partecipante possa contribuire in maniera consapevole, affiancando all’esperienza concreta una riflessione su quello che accade, sul proprio modo di stare in relazione con gli altri e con il </a:t>
            </a:r>
            <a:r>
              <a:rPr lang="it-IT" sz="2000">
                <a:latin typeface="Calibri"/>
                <a:ea typeface="Calibri"/>
                <a:cs typeface="Calibri"/>
                <a:sym typeface="Calibri"/>
              </a:rPr>
              <a:t>gruppo</a:t>
            </a:r>
            <a:r>
              <a:rPr lang="it-IT" sz="2000">
                <a:latin typeface="Calibri"/>
                <a:ea typeface="Calibri"/>
                <a:cs typeface="Calibri"/>
                <a:sym typeface="Calibri"/>
              </a:rPr>
              <a:t>, su come costruire e mantenere un atteggiamento aperto, costruttivo incentrato sulla gestione creativa dei conflitti (ascolto attivo, apprendimento reciproco, moltiplicazione delle opzioni).</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lang="it-IT" sz="2000">
                <a:latin typeface="Calibri"/>
                <a:ea typeface="Calibri"/>
                <a:cs typeface="Calibri"/>
                <a:sym typeface="Calibri"/>
              </a:rPr>
              <a:t> </a:t>
            </a:r>
            <a:endParaRPr sz="20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6b7a340601_0_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7" name="Google Shape;297;g36b7a340601_0_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8" name="Google Shape;298;g36b7a340601_0_0"/>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299" name="Google Shape;299;g36b7a340601_0_0"/>
          <p:cNvSpPr txBox="1"/>
          <p:nvPr/>
        </p:nvSpPr>
        <p:spPr>
          <a:xfrm>
            <a:off x="800100" y="1991250"/>
            <a:ext cx="7799700" cy="28629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Approfondire.</a:t>
            </a:r>
            <a:endParaRPr b="1" sz="6000">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Spunti da esperti e testimoni</a:t>
            </a:r>
            <a:endParaRPr b="1" sz="6000">
              <a:solidFill>
                <a:srgbClr val="E69138"/>
              </a:solidFill>
              <a:latin typeface="Calibri"/>
              <a:ea typeface="Calibri"/>
              <a:cs typeface="Calibri"/>
              <a:sym typeface="Calibri"/>
            </a:endParaRPr>
          </a:p>
        </p:txBody>
      </p:sp>
      <p:pic>
        <p:nvPicPr>
          <p:cNvPr descr="Immagine che contiene schermata, Policromia, Elementi grafici, grafica&#10;&#10;Descrizione generata automaticamente" id="300" name="Google Shape;300;g36b7a340601_0_0"/>
          <p:cNvPicPr preferRelativeResize="0"/>
          <p:nvPr/>
        </p:nvPicPr>
        <p:blipFill rotWithShape="1">
          <a:blip r:embed="rId3">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301" name="Google Shape;301;g36b7a340601_0_0"/>
          <p:cNvPicPr preferRelativeResize="0"/>
          <p:nvPr/>
        </p:nvPicPr>
        <p:blipFill rotWithShape="1">
          <a:blip r:embed="rId3">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302" name="Google Shape;302;g36b7a340601_0_0"/>
          <p:cNvPicPr preferRelativeResize="0"/>
          <p:nvPr/>
        </p:nvPicPr>
        <p:blipFill rotWithShape="1">
          <a:blip r:embed="rId3">
            <a:alphaModFix/>
          </a:blip>
          <a:srcRect b="43002" l="16299" r="41940" t="29827"/>
          <a:stretch/>
        </p:blipFill>
        <p:spPr>
          <a:xfrm>
            <a:off x="3331507" y="5305046"/>
            <a:ext cx="3372726" cy="1588729"/>
          </a:xfrm>
          <a:prstGeom prst="rect">
            <a:avLst/>
          </a:prstGeom>
          <a:noFill/>
          <a:ln>
            <a:noFill/>
          </a:ln>
        </p:spPr>
      </p:pic>
      <p:pic>
        <p:nvPicPr>
          <p:cNvPr descr="Immagine che contiene schermata, Policromia, Elementi grafici, grafica&#10;&#10;Descrizione generata automaticamente" id="303" name="Google Shape;303;g36b7a340601_0_0"/>
          <p:cNvPicPr preferRelativeResize="0"/>
          <p:nvPr/>
        </p:nvPicPr>
        <p:blipFill rotWithShape="1">
          <a:blip r:embed="rId3">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304" name="Google Shape;304;g36b7a340601_0_0"/>
          <p:cNvPicPr preferRelativeResize="0"/>
          <p:nvPr/>
        </p:nvPicPr>
        <p:blipFill rotWithShape="1">
          <a:blip r:embed="rId3">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6b7a340601_0_12"/>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0" name="Google Shape;310;g36b7a340601_0_12"/>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Approfondimenti: cosa è emerso</a:t>
            </a:r>
            <a:endParaRPr b="1" i="0" sz="3200" u="none" cap="none" strike="noStrike">
              <a:solidFill>
                <a:srgbClr val="3D7F68"/>
              </a:solidFill>
              <a:latin typeface="Calibri"/>
              <a:ea typeface="Calibri"/>
              <a:cs typeface="Calibri"/>
              <a:sym typeface="Calibri"/>
            </a:endParaRPr>
          </a:p>
        </p:txBody>
      </p:sp>
      <p:sp>
        <p:nvSpPr>
          <p:cNvPr id="311" name="Google Shape;311;g36b7a340601_0_12"/>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2" name="Google Shape;312;g36b7a340601_0_12"/>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313" name="Google Shape;313;g36b7a340601_0_12"/>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314" name="Google Shape;314;g36b7a340601_0_12"/>
          <p:cNvSpPr txBox="1"/>
          <p:nvPr/>
        </p:nvSpPr>
        <p:spPr>
          <a:xfrm>
            <a:off x="1143000" y="837900"/>
            <a:ext cx="7682400" cy="5633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Calibri"/>
              <a:buChar char="✔"/>
            </a:pPr>
            <a:r>
              <a:rPr lang="it-IT" sz="2000">
                <a:latin typeface="Calibri"/>
                <a:ea typeface="Calibri"/>
                <a:cs typeface="Calibri"/>
                <a:sym typeface="Calibri"/>
              </a:rPr>
              <a:t>Incontro con </a:t>
            </a:r>
            <a:r>
              <a:rPr b="1" lang="it-IT" sz="2000">
                <a:latin typeface="Calibri"/>
                <a:ea typeface="Calibri"/>
                <a:cs typeface="Calibri"/>
                <a:sym typeface="Calibri"/>
              </a:rPr>
              <a:t>Antonella Agnoli</a:t>
            </a:r>
            <a:r>
              <a:rPr lang="it-IT" sz="2000">
                <a:latin typeface="Calibri"/>
                <a:ea typeface="Calibri"/>
                <a:cs typeface="Calibri"/>
                <a:sym typeface="Calibri"/>
              </a:rPr>
              <a:t>, </a:t>
            </a:r>
            <a:r>
              <a:rPr b="1" lang="it-IT" sz="2000">
                <a:latin typeface="Calibri"/>
                <a:ea typeface="Calibri"/>
                <a:cs typeface="Calibri"/>
                <a:sym typeface="Calibri"/>
              </a:rPr>
              <a:t>Daniela Ciaffi</a:t>
            </a:r>
            <a:r>
              <a:rPr lang="it-IT" sz="2000">
                <a:latin typeface="Calibri"/>
                <a:ea typeface="Calibri"/>
                <a:cs typeface="Calibri"/>
                <a:sym typeface="Calibri"/>
              </a:rPr>
              <a:t> (Labsus), </a:t>
            </a:r>
            <a:r>
              <a:rPr b="1" lang="it-IT" sz="2000">
                <a:latin typeface="Calibri"/>
                <a:ea typeface="Calibri"/>
                <a:cs typeface="Calibri"/>
                <a:sym typeface="Calibri"/>
              </a:rPr>
              <a:t>Laura Raimondi </a:t>
            </a:r>
            <a:r>
              <a:rPr lang="it-IT" sz="2000">
                <a:latin typeface="Calibri"/>
                <a:ea typeface="Calibri"/>
                <a:cs typeface="Calibri"/>
                <a:sym typeface="Calibri"/>
              </a:rPr>
              <a:t>(Comala), </a:t>
            </a:r>
            <a:r>
              <a:rPr b="1" lang="it-IT" sz="2000">
                <a:latin typeface="Calibri"/>
                <a:ea typeface="Calibri"/>
                <a:cs typeface="Calibri"/>
                <a:sym typeface="Calibri"/>
              </a:rPr>
              <a:t>Alessandro</a:t>
            </a:r>
            <a:r>
              <a:rPr lang="it-IT" sz="2000">
                <a:latin typeface="Calibri"/>
                <a:ea typeface="Calibri"/>
                <a:cs typeface="Calibri"/>
                <a:sym typeface="Calibri"/>
              </a:rPr>
              <a:t> </a:t>
            </a:r>
            <a:r>
              <a:rPr b="1" lang="it-IT" sz="2000">
                <a:latin typeface="Calibri"/>
                <a:ea typeface="Calibri"/>
                <a:cs typeface="Calibri"/>
                <a:sym typeface="Calibri"/>
              </a:rPr>
              <a:t>Mercuri</a:t>
            </a:r>
            <a:r>
              <a:rPr lang="it-IT" sz="2000">
                <a:latin typeface="Calibri"/>
                <a:ea typeface="Calibri"/>
                <a:cs typeface="Calibri"/>
                <a:sym typeface="Calibri"/>
              </a:rPr>
              <a:t> (Lombroso16).</a:t>
            </a:r>
            <a:br>
              <a:rPr lang="it-IT" sz="2000">
                <a:latin typeface="Calibri"/>
                <a:ea typeface="Calibri"/>
                <a:cs typeface="Calibri"/>
                <a:sym typeface="Calibri"/>
              </a:rPr>
            </a:br>
            <a:endParaRPr sz="2000">
              <a:latin typeface="Calibri"/>
              <a:ea typeface="Calibri"/>
              <a:cs typeface="Calibri"/>
              <a:sym typeface="Calibri"/>
            </a:endParaRPr>
          </a:p>
          <a:p>
            <a:pPr indent="0" lvl="0" marL="0" marR="0" rtl="0" algn="l">
              <a:lnSpc>
                <a:spcPct val="100000"/>
              </a:lnSpc>
              <a:spcBef>
                <a:spcPts val="0"/>
              </a:spcBef>
              <a:spcAft>
                <a:spcPts val="0"/>
              </a:spcAft>
              <a:buNone/>
            </a:pPr>
            <a:r>
              <a:rPr b="1" lang="it-IT" sz="2000">
                <a:solidFill>
                  <a:srgbClr val="DD7E6B"/>
                </a:solidFill>
                <a:latin typeface="Calibri"/>
                <a:ea typeface="Calibri"/>
                <a:cs typeface="Calibri"/>
                <a:sym typeface="Calibri"/>
              </a:rPr>
              <a:t>Antonella Agnoli</a:t>
            </a:r>
            <a:endParaRPr b="1" sz="2000">
              <a:solidFill>
                <a:srgbClr val="DD7E6B"/>
              </a:solidFill>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La biblioteca come servizio fondamentale, a bassa soglia, al pari degli altri servizi che riteniamo che ogni comunità deve garantire.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È un servizio che deve restare pubblico, ma ha bisogno della creatività e delle competenze dei cittadini.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È per tutti. È gratuita. Non giudicante. Trasversale.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solidFill>
                  <a:schemeClr val="dk1"/>
                </a:solidFill>
                <a:latin typeface="Calibri"/>
                <a:ea typeface="Calibri"/>
                <a:cs typeface="Calibri"/>
                <a:sym typeface="Calibri"/>
              </a:rPr>
              <a:t>Pensare a chi non è qui e ha bisogno di luoghi di questo genere.</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Che cosa impedisce alle persone di entrare? Abbattere le barriere.</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La biblioteca inizia fuori. Il fuori deve servire a farti entrare.</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Perché abbiamo bisogno di un bancone?</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I centri commerciali sono gli unici posti dove nessuno ti chiede niente (rifugi climatici).</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L’orario è una discriminazione.</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La biblioteca come luogo militante.</a:t>
            </a:r>
            <a:endParaRPr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2"/>
          <p:cNvSpPr/>
          <p:nvPr/>
        </p:nvSpPr>
        <p:spPr>
          <a:xfrm>
            <a:off x="0" y="281902"/>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0" name="Google Shape;320;p12"/>
          <p:cNvSpPr txBox="1"/>
          <p:nvPr/>
        </p:nvSpPr>
        <p:spPr>
          <a:xfrm>
            <a:off x="1259597" y="1153192"/>
            <a:ext cx="7359703" cy="81560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1" name="Google Shape;321;p12"/>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22" name="Google Shape;322;p12" title="492727428_1123704536456266_2081354546780229379_n.jpg"/>
          <p:cNvPicPr preferRelativeResize="0"/>
          <p:nvPr/>
        </p:nvPicPr>
        <p:blipFill rotWithShape="1">
          <a:blip r:embed="rId3">
            <a:alphaModFix/>
          </a:blip>
          <a:srcRect b="0" l="0" r="0" t="0"/>
          <a:stretch/>
        </p:blipFill>
        <p:spPr>
          <a:xfrm>
            <a:off x="-561375" y="225"/>
            <a:ext cx="9781576" cy="7022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6b6ed47fb5_0_43"/>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8" name="Google Shape;328;g36b6ed47fb5_0_43"/>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Approfondimenti: cosa è emerso</a:t>
            </a:r>
            <a:endParaRPr b="1" i="0" sz="3200" u="none" cap="none" strike="noStrike">
              <a:solidFill>
                <a:srgbClr val="3D7F68"/>
              </a:solidFill>
              <a:latin typeface="Calibri"/>
              <a:ea typeface="Calibri"/>
              <a:cs typeface="Calibri"/>
              <a:sym typeface="Calibri"/>
            </a:endParaRPr>
          </a:p>
        </p:txBody>
      </p:sp>
      <p:sp>
        <p:nvSpPr>
          <p:cNvPr id="329" name="Google Shape;329;g36b6ed47fb5_0_43"/>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30" name="Google Shape;330;g36b6ed47fb5_0_43"/>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331" name="Google Shape;331;g36b6ed47fb5_0_43"/>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332" name="Google Shape;332;g36b6ed47fb5_0_43"/>
          <p:cNvSpPr txBox="1"/>
          <p:nvPr/>
        </p:nvSpPr>
        <p:spPr>
          <a:xfrm>
            <a:off x="1142999" y="837907"/>
            <a:ext cx="7432800" cy="5633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b="1" sz="2000">
              <a:latin typeface="Calibri"/>
              <a:ea typeface="Calibri"/>
              <a:cs typeface="Calibri"/>
              <a:sym typeface="Calibri"/>
            </a:endParaRPr>
          </a:p>
          <a:p>
            <a:pPr indent="0" lvl="0" marL="0" marR="0" rtl="0" algn="l">
              <a:lnSpc>
                <a:spcPct val="100000"/>
              </a:lnSpc>
              <a:spcBef>
                <a:spcPts val="0"/>
              </a:spcBef>
              <a:spcAft>
                <a:spcPts val="0"/>
              </a:spcAft>
              <a:buNone/>
            </a:pPr>
            <a:r>
              <a:rPr b="1" lang="it-IT" sz="2000">
                <a:solidFill>
                  <a:srgbClr val="DD7E6B"/>
                </a:solidFill>
                <a:latin typeface="Calibri"/>
                <a:ea typeface="Calibri"/>
                <a:cs typeface="Calibri"/>
                <a:sym typeface="Calibri"/>
              </a:rPr>
              <a:t>Daniela Ciaffi</a:t>
            </a:r>
            <a:endParaRPr b="1" sz="2000">
              <a:solidFill>
                <a:srgbClr val="DD7E6B"/>
              </a:solidFill>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Abbiamo il diritto di avere cura dei beni comuni. </a:t>
            </a:r>
            <a:r>
              <a:rPr lang="it-IT" sz="2000">
                <a:latin typeface="Calibri"/>
                <a:ea typeface="Calibri"/>
                <a:cs typeface="Calibri"/>
                <a:sym typeface="Calibri"/>
              </a:rPr>
              <a:t>È come il diritto di voto alle donne: o c’è o non c’è.</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Modelli di gestione innovativi.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Patti di collaborazione che nascono dall’autonoma iniziativa.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Democrazia contributiva. Come vuoi contribuire? </a:t>
            </a:r>
            <a:endParaRPr sz="2000">
              <a:latin typeface="Calibri"/>
              <a:ea typeface="Calibri"/>
              <a:cs typeface="Calibri"/>
              <a:sym typeface="Calibri"/>
            </a:endParaRPr>
          </a:p>
          <a:p>
            <a:pPr indent="-285750" lvl="0" marL="285750" marR="0" rtl="0" algn="l">
              <a:lnSpc>
                <a:spcPct val="100000"/>
              </a:lnSpc>
              <a:spcBef>
                <a:spcPts val="0"/>
              </a:spcBef>
              <a:spcAft>
                <a:spcPts val="0"/>
              </a:spcAft>
              <a:buSzPts val="2000"/>
              <a:buFont typeface="Calibri"/>
              <a:buChar char="✔"/>
            </a:pPr>
            <a:r>
              <a:rPr lang="it-IT" sz="2000">
                <a:latin typeface="Calibri"/>
                <a:ea typeface="Calibri"/>
                <a:cs typeface="Calibri"/>
                <a:sym typeface="Calibri"/>
              </a:rPr>
              <a:t>Atto amministrativo come fonte del diritto. </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a:p>
            <a:pPr indent="0" lvl="0" marL="0" marR="0" rtl="0" algn="l">
              <a:lnSpc>
                <a:spcPct val="100000"/>
              </a:lnSpc>
              <a:spcBef>
                <a:spcPts val="0"/>
              </a:spcBef>
              <a:spcAft>
                <a:spcPts val="0"/>
              </a:spcAft>
              <a:buNone/>
            </a:pPr>
            <a:r>
              <a:rPr b="1" lang="it-IT" sz="2000">
                <a:solidFill>
                  <a:srgbClr val="DD7E6B"/>
                </a:solidFill>
                <a:highlight>
                  <a:schemeClr val="lt1"/>
                </a:highlight>
                <a:latin typeface="Calibri"/>
                <a:ea typeface="Calibri"/>
                <a:cs typeface="Calibri"/>
                <a:sym typeface="Calibri"/>
              </a:rPr>
              <a:t>Alessandro Mercuri</a:t>
            </a:r>
            <a:endParaRPr b="1" sz="2000">
              <a:solidFill>
                <a:srgbClr val="DD7E6B"/>
              </a:solidFill>
              <a:highlight>
                <a:schemeClr val="lt1"/>
              </a:highlight>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Benessere delle persone al centro.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Medici di base che accolgono i pazienti che possono nel frattempo prendere libri in prestito.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Il medico prescrive anche cure di tipo sociali.</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Auto-organizzazione dei giovani, con percorsi anche di formazione.</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È la relazione che dà futuro.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p:txBody>
      </p:sp>
      <p:sp>
        <p:nvSpPr>
          <p:cNvPr id="333" name="Google Shape;333;g36b6ed47fb5_0_43"/>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6b6ed47fb5_0_62"/>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39" name="Google Shape;339;g36b6ed47fb5_0_62"/>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Approfondimenti: cosa è emerso</a:t>
            </a:r>
            <a:endParaRPr b="1" i="0" sz="3200" u="none" cap="none" strike="noStrike">
              <a:solidFill>
                <a:srgbClr val="3D7F68"/>
              </a:solidFill>
              <a:latin typeface="Calibri"/>
              <a:ea typeface="Calibri"/>
              <a:cs typeface="Calibri"/>
              <a:sym typeface="Calibri"/>
            </a:endParaRPr>
          </a:p>
        </p:txBody>
      </p:sp>
      <p:sp>
        <p:nvSpPr>
          <p:cNvPr id="340" name="Google Shape;340;g36b6ed47fb5_0_62"/>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41" name="Google Shape;341;g36b6ed47fb5_0_62"/>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342" name="Google Shape;342;g36b6ed47fb5_0_62"/>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343" name="Google Shape;343;g36b6ed47fb5_0_62"/>
          <p:cNvSpPr txBox="1"/>
          <p:nvPr/>
        </p:nvSpPr>
        <p:spPr>
          <a:xfrm>
            <a:off x="1142999" y="1066507"/>
            <a:ext cx="7432800" cy="31707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rPr b="1" lang="it-IT" sz="2000">
                <a:solidFill>
                  <a:srgbClr val="DD7E6B"/>
                </a:solidFill>
                <a:latin typeface="Calibri"/>
                <a:ea typeface="Calibri"/>
                <a:cs typeface="Calibri"/>
                <a:sym typeface="Calibri"/>
              </a:rPr>
              <a:t>Laura Raimondi</a:t>
            </a:r>
            <a:endParaRPr b="1" sz="2000">
              <a:solidFill>
                <a:srgbClr val="DD7E6B"/>
              </a:solidFill>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Spazio di partecipazione. Presidio culturale.</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Aula studio più grande d’Italia, 500 postazioni.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La partecipazione è una scelta personale. Il grado di partecipazione è libero. Non siamo noi a dirlo.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Diamo la possibilità ad altri di portare i loro contenuti. Ospitiamo un centinaio di associazioni che hanno cose da dire o da fare e hanno bisogno di spazi fisici.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Noi ci prendiamo cura di questi spazi.</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it-IT" sz="2000">
                <a:latin typeface="Calibri"/>
                <a:ea typeface="Calibri"/>
                <a:cs typeface="Calibri"/>
                <a:sym typeface="Calibri"/>
              </a:rPr>
              <a:t>Non ingabbiare gli spazi. </a:t>
            </a:r>
            <a:endParaRPr sz="2000">
              <a:latin typeface="Calibri"/>
              <a:ea typeface="Calibri"/>
              <a:cs typeface="Calibri"/>
              <a:sym typeface="Calibri"/>
            </a:endParaRPr>
          </a:p>
        </p:txBody>
      </p:sp>
      <p:sp>
        <p:nvSpPr>
          <p:cNvPr id="344" name="Google Shape;344;g36b6ed47fb5_0_62"/>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345" name="Google Shape;345;g36b6ed47fb5_0_62" title="494625624_1123703406456379_699620022631341343_n.jpg"/>
          <p:cNvPicPr preferRelativeResize="0"/>
          <p:nvPr/>
        </p:nvPicPr>
        <p:blipFill rotWithShape="1">
          <a:blip r:embed="rId4">
            <a:alphaModFix/>
          </a:blip>
          <a:srcRect b="0" l="25651" r="14176" t="25705"/>
          <a:stretch/>
        </p:blipFill>
        <p:spPr>
          <a:xfrm>
            <a:off x="5843025" y="4296275"/>
            <a:ext cx="3228652" cy="2561726"/>
          </a:xfrm>
          <a:prstGeom prst="rect">
            <a:avLst/>
          </a:prstGeom>
          <a:noFill/>
          <a:ln>
            <a:noFill/>
          </a:ln>
        </p:spPr>
      </p:pic>
      <p:pic>
        <p:nvPicPr>
          <p:cNvPr id="346" name="Google Shape;346;g36b6ed47fb5_0_62" title="494238457_1123704346456285_4186910919958471936_n.jpg"/>
          <p:cNvPicPr preferRelativeResize="0"/>
          <p:nvPr/>
        </p:nvPicPr>
        <p:blipFill rotWithShape="1">
          <a:blip r:embed="rId5">
            <a:alphaModFix/>
          </a:blip>
          <a:srcRect b="0" l="0" r="0" t="34219"/>
          <a:stretch/>
        </p:blipFill>
        <p:spPr>
          <a:xfrm>
            <a:off x="0" y="4296274"/>
            <a:ext cx="5843026" cy="2561726"/>
          </a:xfrm>
          <a:prstGeom prst="rect">
            <a:avLst/>
          </a:prstGeom>
          <a:solidFill>
            <a:srgbClr val="FFFFFF"/>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p:nvPr/>
        </p:nvSpPr>
        <p:spPr>
          <a:xfrm>
            <a:off x="0" y="-276054"/>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 name="Google Shape;64;p2"/>
          <p:cNvSpPr txBox="1"/>
          <p:nvPr/>
        </p:nvSpPr>
        <p:spPr>
          <a:xfrm>
            <a:off x="1259600" y="195952"/>
            <a:ext cx="7316100" cy="915000"/>
          </a:xfrm>
          <a:prstGeom prst="rect">
            <a:avLst/>
          </a:prstGeom>
          <a:noFill/>
          <a:ln>
            <a:noFill/>
          </a:ln>
        </p:spPr>
        <p:txBody>
          <a:bodyPr anchorCtr="0" anchor="ctr" bIns="45700" lIns="45700" spcFirstLastPara="1" rIns="45700" wrap="square" tIns="45700">
            <a:normAutofit lnSpcReduction="10000"/>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 relazione finale di un percorso partecipativo: che cos’è</a:t>
            </a:r>
            <a:endParaRPr b="1" i="0" sz="3200" u="none" cap="none" strike="noStrike">
              <a:solidFill>
                <a:srgbClr val="3D7F68"/>
              </a:solidFill>
              <a:latin typeface="Calibri"/>
              <a:ea typeface="Calibri"/>
              <a:cs typeface="Calibri"/>
              <a:sym typeface="Calibri"/>
            </a:endParaRPr>
          </a:p>
        </p:txBody>
      </p:sp>
      <p:sp>
        <p:nvSpPr>
          <p:cNvPr id="65" name="Google Shape;65;p2"/>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66" name="Google Shape;66;p2"/>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67" name="Google Shape;67;p2"/>
          <p:cNvSpPr txBox="1"/>
          <p:nvPr/>
        </p:nvSpPr>
        <p:spPr>
          <a:xfrm rot="-5400000">
            <a:off x="8312383" y="3933997"/>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68" name="Google Shape;68;p2"/>
          <p:cNvSpPr txBox="1"/>
          <p:nvPr/>
        </p:nvSpPr>
        <p:spPr>
          <a:xfrm>
            <a:off x="1259596" y="1306288"/>
            <a:ext cx="7579500" cy="49872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Clr>
                <a:schemeClr val="dk1"/>
              </a:buClr>
              <a:buSzPts val="1800"/>
              <a:buFont typeface="Calibri"/>
              <a:buNone/>
            </a:pPr>
            <a:r>
              <a:rPr lang="it-IT" sz="2000">
                <a:solidFill>
                  <a:schemeClr val="dk1"/>
                </a:solidFill>
                <a:latin typeface="Calibri"/>
                <a:ea typeface="Calibri"/>
                <a:cs typeface="Calibri"/>
                <a:sym typeface="Calibri"/>
              </a:rPr>
              <a:t>La relazione finale di un percorso partecipativo è un documento inteso a descrivere l’andamento del processo stesso e a evidenziarne gli esiti. </a:t>
            </a:r>
            <a:endParaRPr sz="2000">
              <a:solidFill>
                <a:schemeClr val="dk1"/>
              </a:solidFill>
            </a:endParaRPr>
          </a:p>
          <a:p>
            <a:pPr indent="0" lvl="0" marL="0" rtl="0" algn="l">
              <a:spcBef>
                <a:spcPts val="0"/>
              </a:spcBef>
              <a:spcAft>
                <a:spcPts val="0"/>
              </a:spcAft>
              <a:buClr>
                <a:schemeClr val="dk1"/>
              </a:buClr>
              <a:buSzPts val="1800"/>
              <a:buFont typeface="Calibri"/>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800"/>
              <a:buFont typeface="Calibri"/>
              <a:buNone/>
            </a:pPr>
            <a:r>
              <a:rPr lang="it-IT" sz="2000">
                <a:solidFill>
                  <a:schemeClr val="dk1"/>
                </a:solidFill>
                <a:latin typeface="Calibri"/>
                <a:ea typeface="Calibri"/>
                <a:cs typeface="Calibri"/>
                <a:sym typeface="Calibri"/>
              </a:rPr>
              <a:t>In particolare, nella relazione finale, il coordinatore/ la coordinatrice del percorso partecipativo prova a: </a:t>
            </a:r>
            <a:endParaRPr sz="2000">
              <a:solidFill>
                <a:schemeClr val="dk1"/>
              </a:solidFill>
            </a:endParaRPr>
          </a:p>
          <a:p>
            <a:pPr indent="-298450" lvl="0" marL="285750" rtl="0" algn="l">
              <a:spcBef>
                <a:spcPts val="0"/>
              </a:spcBef>
              <a:spcAft>
                <a:spcPts val="0"/>
              </a:spcAft>
              <a:buClr>
                <a:schemeClr val="dk1"/>
              </a:buClr>
              <a:buSzPts val="2000"/>
              <a:buFont typeface="Merriweather Sans"/>
              <a:buChar char="⇢"/>
            </a:pPr>
            <a:r>
              <a:rPr lang="it-IT" sz="2000">
                <a:solidFill>
                  <a:schemeClr val="dk1"/>
                </a:solidFill>
                <a:latin typeface="Calibri"/>
                <a:ea typeface="Calibri"/>
                <a:cs typeface="Calibri"/>
                <a:sym typeface="Calibri"/>
              </a:rPr>
              <a:t>esplicitare i presupposti da cui si è partiti, </a:t>
            </a:r>
            <a:endParaRPr sz="2000">
              <a:solidFill>
                <a:schemeClr val="dk1"/>
              </a:solidFill>
            </a:endParaRPr>
          </a:p>
          <a:p>
            <a:pPr indent="-298450" lvl="0" marL="285750" rtl="0" algn="l">
              <a:spcBef>
                <a:spcPts val="0"/>
              </a:spcBef>
              <a:spcAft>
                <a:spcPts val="0"/>
              </a:spcAft>
              <a:buClr>
                <a:schemeClr val="dk1"/>
              </a:buClr>
              <a:buSzPts val="2000"/>
              <a:buFont typeface="Merriweather Sans"/>
              <a:buChar char="⇢"/>
            </a:pPr>
            <a:r>
              <a:rPr lang="it-IT" sz="2000">
                <a:solidFill>
                  <a:schemeClr val="dk1"/>
                </a:solidFill>
                <a:latin typeface="Calibri"/>
                <a:ea typeface="Calibri"/>
                <a:cs typeface="Calibri"/>
                <a:sym typeface="Calibri"/>
              </a:rPr>
              <a:t>ripercorrere quanto è accaduto, </a:t>
            </a:r>
            <a:endParaRPr sz="2000">
              <a:solidFill>
                <a:schemeClr val="dk1"/>
              </a:solidFill>
            </a:endParaRPr>
          </a:p>
          <a:p>
            <a:pPr indent="-298450" lvl="0" marL="285750" rtl="0" algn="l">
              <a:spcBef>
                <a:spcPts val="0"/>
              </a:spcBef>
              <a:spcAft>
                <a:spcPts val="0"/>
              </a:spcAft>
              <a:buClr>
                <a:schemeClr val="dk1"/>
              </a:buClr>
              <a:buSzPts val="2000"/>
              <a:buFont typeface="Merriweather Sans"/>
              <a:buChar char="⇢"/>
            </a:pPr>
            <a:r>
              <a:rPr lang="it-IT" sz="2000">
                <a:solidFill>
                  <a:schemeClr val="dk1"/>
                </a:solidFill>
                <a:latin typeface="Calibri"/>
                <a:ea typeface="Calibri"/>
                <a:cs typeface="Calibri"/>
                <a:sym typeface="Calibri"/>
              </a:rPr>
              <a:t>far emergere quanto si è scoperto e appreso, </a:t>
            </a:r>
            <a:endParaRPr sz="2000">
              <a:solidFill>
                <a:schemeClr val="dk1"/>
              </a:solidFill>
            </a:endParaRPr>
          </a:p>
          <a:p>
            <a:pPr indent="-298450" lvl="0" marL="285750" rtl="0" algn="l">
              <a:spcBef>
                <a:spcPts val="0"/>
              </a:spcBef>
              <a:spcAft>
                <a:spcPts val="0"/>
              </a:spcAft>
              <a:buClr>
                <a:schemeClr val="dk1"/>
              </a:buClr>
              <a:buSzPts val="2000"/>
              <a:buFont typeface="Merriweather Sans"/>
              <a:buChar char="⇢"/>
            </a:pPr>
            <a:r>
              <a:rPr lang="it-IT" sz="2000">
                <a:solidFill>
                  <a:schemeClr val="dk1"/>
                </a:solidFill>
                <a:latin typeface="Calibri"/>
                <a:ea typeface="Calibri"/>
                <a:cs typeface="Calibri"/>
                <a:sym typeface="Calibri"/>
              </a:rPr>
              <a:t>presentare le indicazioni, le raccomandazioni e le proposte concrete che sono state condivise. </a:t>
            </a:r>
            <a:endParaRPr sz="2000">
              <a:solidFill>
                <a:schemeClr val="dk1"/>
              </a:solidFill>
            </a:endParaRPr>
          </a:p>
          <a:p>
            <a:pPr indent="-171450" lvl="0" marL="285750" rtl="0" algn="l">
              <a:spcBef>
                <a:spcPts val="0"/>
              </a:spcBef>
              <a:spcAft>
                <a:spcPts val="0"/>
              </a:spcAft>
              <a:buClr>
                <a:schemeClr val="dk1"/>
              </a:buClr>
              <a:buSzPts val="1800"/>
              <a:buFont typeface="Merriweather Sans"/>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800"/>
              <a:buFont typeface="Calibri"/>
              <a:buNone/>
            </a:pPr>
            <a:r>
              <a:rPr lang="it-IT" sz="2000">
                <a:solidFill>
                  <a:schemeClr val="dk1"/>
                </a:solidFill>
                <a:latin typeface="Calibri"/>
                <a:ea typeface="Calibri"/>
                <a:cs typeface="Calibri"/>
                <a:sym typeface="Calibri"/>
              </a:rPr>
              <a:t>La relazione finale viene consegnata al Comune di Rivoli.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800"/>
              <a:buFont typeface="Calibri"/>
              <a:buNone/>
            </a:pPr>
            <a:r>
              <a:rPr lang="it-IT" sz="2000">
                <a:solidFill>
                  <a:schemeClr val="dk1"/>
                </a:solidFill>
                <a:latin typeface="Calibri"/>
                <a:ea typeface="Calibri"/>
                <a:cs typeface="Calibri"/>
                <a:sym typeface="Calibri"/>
              </a:rPr>
              <a:t>Questa presentazione riprende i contenuti del documento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ufficiale, che sarà comunque disponibile sul sito internet,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insieme a tutti gli allegati. </a:t>
            </a:r>
            <a:endParaRPr sz="2000">
              <a:latin typeface="Calibri"/>
              <a:ea typeface="Calibri"/>
              <a:cs typeface="Calibri"/>
              <a:sym typeface="Calibri"/>
            </a:endParaRPr>
          </a:p>
          <a:p>
            <a:pPr indent="0" lvl="0" marL="0" marR="0" rtl="0" algn="l">
              <a:lnSpc>
                <a:spcPct val="90000"/>
              </a:lnSpc>
              <a:spcBef>
                <a:spcPts val="0"/>
              </a:spcBef>
              <a:spcAft>
                <a:spcPts val="60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p:txBody>
      </p:sp>
      <p:pic>
        <p:nvPicPr>
          <p:cNvPr descr="Immagine che contiene arredo, design&#10;&#10;Descrizione generata automaticamente" id="69" name="Google Shape;69;p2"/>
          <p:cNvPicPr preferRelativeResize="0"/>
          <p:nvPr/>
        </p:nvPicPr>
        <p:blipFill rotWithShape="1">
          <a:blip r:embed="rId4">
            <a:alphaModFix/>
          </a:blip>
          <a:srcRect b="0" l="0" r="0" t="0"/>
          <a:stretch/>
        </p:blipFill>
        <p:spPr>
          <a:xfrm>
            <a:off x="8028633" y="4542514"/>
            <a:ext cx="915424" cy="231548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6b6ed47fb5_0_53"/>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52" name="Google Shape;352;g36b6ed47fb5_0_53" title="Schermata 2025-06-30 alle 00.39.46.png"/>
          <p:cNvPicPr preferRelativeResize="0"/>
          <p:nvPr/>
        </p:nvPicPr>
        <p:blipFill>
          <a:blip r:embed="rId3">
            <a:alphaModFix/>
          </a:blip>
          <a:stretch>
            <a:fillRect/>
          </a:stretch>
        </p:blipFill>
        <p:spPr>
          <a:xfrm>
            <a:off x="2137045" y="0"/>
            <a:ext cx="4869909" cy="6857999"/>
          </a:xfrm>
          <a:prstGeom prst="rect">
            <a:avLst/>
          </a:prstGeom>
          <a:solidFill>
            <a:srgbClr val="FFFFFF"/>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33d57f6b450_0_203"/>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8" name="Google Shape;358;g33d57f6b450_0_203"/>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9" name="Google Shape;359;g33d57f6b450_0_203"/>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360" name="Google Shape;360;g33d57f6b450_0_203"/>
          <p:cNvSpPr txBox="1"/>
          <p:nvPr/>
        </p:nvSpPr>
        <p:spPr>
          <a:xfrm>
            <a:off x="800100" y="2372250"/>
            <a:ext cx="7799700" cy="1939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La charrette. </a:t>
            </a:r>
            <a:endParaRPr b="1" sz="6000">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Co-progettare lo spazio. </a:t>
            </a:r>
            <a:endParaRPr b="1" sz="6000">
              <a:solidFill>
                <a:srgbClr val="E69138"/>
              </a:solidFill>
              <a:latin typeface="Calibri"/>
              <a:ea typeface="Calibri"/>
              <a:cs typeface="Calibri"/>
              <a:sym typeface="Calibri"/>
            </a:endParaRPr>
          </a:p>
        </p:txBody>
      </p:sp>
      <p:pic>
        <p:nvPicPr>
          <p:cNvPr descr="Immagine che contiene schermata, Policromia, Elementi grafici, grafica&#10;&#10;Descrizione generata automaticamente" id="361" name="Google Shape;361;g33d57f6b450_0_203"/>
          <p:cNvPicPr preferRelativeResize="0"/>
          <p:nvPr/>
        </p:nvPicPr>
        <p:blipFill rotWithShape="1">
          <a:blip r:embed="rId3">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362" name="Google Shape;362;g33d57f6b450_0_203"/>
          <p:cNvPicPr preferRelativeResize="0"/>
          <p:nvPr/>
        </p:nvPicPr>
        <p:blipFill rotWithShape="1">
          <a:blip r:embed="rId3">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363" name="Google Shape;363;g33d57f6b450_0_203"/>
          <p:cNvPicPr preferRelativeResize="0"/>
          <p:nvPr/>
        </p:nvPicPr>
        <p:blipFill rotWithShape="1">
          <a:blip r:embed="rId3">
            <a:alphaModFix/>
          </a:blip>
          <a:srcRect b="43002" l="16299" r="41940" t="29827"/>
          <a:stretch/>
        </p:blipFill>
        <p:spPr>
          <a:xfrm>
            <a:off x="3331507" y="5305046"/>
            <a:ext cx="3372726" cy="1588729"/>
          </a:xfrm>
          <a:prstGeom prst="rect">
            <a:avLst/>
          </a:prstGeom>
          <a:noFill/>
          <a:ln>
            <a:noFill/>
          </a:ln>
        </p:spPr>
      </p:pic>
      <p:pic>
        <p:nvPicPr>
          <p:cNvPr descr="Immagine che contiene schermata, Policromia, Elementi grafici, grafica&#10;&#10;Descrizione generata automaticamente" id="364" name="Google Shape;364;g33d57f6b450_0_203"/>
          <p:cNvPicPr preferRelativeResize="0"/>
          <p:nvPr/>
        </p:nvPicPr>
        <p:blipFill rotWithShape="1">
          <a:blip r:embed="rId3">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365" name="Google Shape;365;g33d57f6b450_0_203"/>
          <p:cNvPicPr preferRelativeResize="0"/>
          <p:nvPr/>
        </p:nvPicPr>
        <p:blipFill rotWithShape="1">
          <a:blip r:embed="rId3">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5"/>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71" name="Google Shape;371;p15"/>
          <p:cNvSpPr txBox="1"/>
          <p:nvPr/>
        </p:nvSpPr>
        <p:spPr>
          <a:xfrm>
            <a:off x="1259596" y="195943"/>
            <a:ext cx="7316159" cy="707572"/>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t>
            </a:r>
            <a:r>
              <a:rPr b="1" i="0" lang="it-IT" sz="3200" u="none" cap="none" strike="noStrike">
                <a:solidFill>
                  <a:srgbClr val="3D7F68"/>
                </a:solidFill>
                <a:latin typeface="Calibri"/>
                <a:ea typeface="Calibri"/>
                <a:cs typeface="Calibri"/>
                <a:sym typeface="Calibri"/>
              </a:rPr>
              <a:t>a charrette: cosa abbiamo fatto</a:t>
            </a:r>
            <a:endParaRPr b="1" i="0" sz="3200" u="none" cap="none" strike="noStrike">
              <a:solidFill>
                <a:srgbClr val="3D7F68"/>
              </a:solidFill>
              <a:latin typeface="Calibri"/>
              <a:ea typeface="Calibri"/>
              <a:cs typeface="Calibri"/>
              <a:sym typeface="Calibri"/>
            </a:endParaRPr>
          </a:p>
        </p:txBody>
      </p:sp>
      <p:sp>
        <p:nvSpPr>
          <p:cNvPr id="372" name="Google Shape;372;p15"/>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373" name="Google Shape;373;p15"/>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374" name="Google Shape;374;p15"/>
          <p:cNvSpPr txBox="1"/>
          <p:nvPr/>
        </p:nvSpPr>
        <p:spPr>
          <a:xfrm>
            <a:off x="1262744" y="718461"/>
            <a:ext cx="6912300" cy="56337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Laboratorio di 1 giornata. </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6 Tavoli guidati da architetti e facilitatori: Elisa Cocimano, Alessandra Marsiglia, Emanuel Falappa, Niccolò Suraci, Enrico Vercellino, Francesca Uricchio. </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1 Tavolo dedicato ai bambini, guidato da Marielle Binken e Agnese Natale.</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1 gruppo musicale che ci ha accompagnati durante tutta la giornata. </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1 mostra spunti di ispirazione.</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Esplorazioni guidate.</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Incontri preliminari e sopralluoghi tra architetti, tecnici del Comune, assessori, bibliotecari.</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Riunioni di coordinamento tra gli architetti per identificare obiettivi, criticità, aspetti formali, riflettere</a:t>
            </a:r>
            <a:br>
              <a:rPr lang="it-IT" sz="2000">
                <a:latin typeface="Calibri"/>
                <a:ea typeface="Calibri"/>
                <a:cs typeface="Calibri"/>
                <a:sym typeface="Calibri"/>
              </a:rPr>
            </a:br>
            <a:r>
              <a:rPr lang="it-IT" sz="2000">
                <a:latin typeface="Calibri"/>
                <a:ea typeface="Calibri"/>
                <a:cs typeface="Calibri"/>
                <a:sym typeface="Calibri"/>
              </a:rPr>
              <a:t>sulle suggestioni emerse dal percorso.</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Individuare le domande chiave.</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latin typeface="Calibri"/>
                <a:ea typeface="Calibri"/>
                <a:cs typeface="Calibri"/>
                <a:sym typeface="Calibri"/>
              </a:rPr>
              <a:t>Predisposizione di tutti i materiali.</a:t>
            </a:r>
            <a:endParaRPr sz="2000">
              <a:latin typeface="Calibri"/>
              <a:ea typeface="Calibri"/>
              <a:cs typeface="Calibri"/>
              <a:sym typeface="Calibri"/>
            </a:endParaRPr>
          </a:p>
        </p:txBody>
      </p:sp>
      <p:pic>
        <p:nvPicPr>
          <p:cNvPr descr="Immagine che contiene schizzo, disegno, Arte bambini, sgabello&#10;&#10;Descrizione generata automaticamente" id="375" name="Google Shape;375;p15"/>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376" name="Google Shape;376;p15"/>
          <p:cNvSpPr txBox="1"/>
          <p:nvPr/>
        </p:nvSpPr>
        <p:spPr>
          <a:xfrm rot="-5400000">
            <a:off x="8312383" y="3425681"/>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377" name="Google Shape;377;p15"/>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378" name="Google Shape;378;p15"/>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379" name="Google Shape;379;p15"/>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36b6ed47fb5_0_140" title="499581386_1132840175542702_7559048517384077815_n.jpg"/>
          <p:cNvPicPr preferRelativeResize="0"/>
          <p:nvPr/>
        </p:nvPicPr>
        <p:blipFill rotWithShape="1">
          <a:blip r:embed="rId3">
            <a:alphaModFix/>
          </a:blip>
          <a:srcRect b="0" l="11174" r="0" t="0"/>
          <a:stretch/>
        </p:blipFill>
        <p:spPr>
          <a:xfrm>
            <a:off x="19800" y="0"/>
            <a:ext cx="9143997" cy="6789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36b7a340601_0_3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0" name="Google Shape;390;g36b7a340601_0_3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t>
            </a:r>
            <a:r>
              <a:rPr b="1" i="0" lang="it-IT" sz="3200" u="none" cap="none" strike="noStrike">
                <a:solidFill>
                  <a:srgbClr val="3D7F68"/>
                </a:solidFill>
                <a:latin typeface="Calibri"/>
                <a:ea typeface="Calibri"/>
                <a:cs typeface="Calibri"/>
                <a:sym typeface="Calibri"/>
              </a:rPr>
              <a:t>a charrette: </a:t>
            </a:r>
            <a:r>
              <a:rPr b="1" lang="it-IT" sz="3200">
                <a:solidFill>
                  <a:srgbClr val="3D7F68"/>
                </a:solidFill>
                <a:latin typeface="Calibri"/>
                <a:ea typeface="Calibri"/>
                <a:cs typeface="Calibri"/>
                <a:sym typeface="Calibri"/>
              </a:rPr>
              <a:t>la cornice</a:t>
            </a:r>
            <a:endParaRPr b="1" i="0" sz="3200" u="none" cap="none" strike="noStrike">
              <a:solidFill>
                <a:srgbClr val="3D7F68"/>
              </a:solidFill>
              <a:latin typeface="Calibri"/>
              <a:ea typeface="Calibri"/>
              <a:cs typeface="Calibri"/>
              <a:sym typeface="Calibri"/>
            </a:endParaRPr>
          </a:p>
        </p:txBody>
      </p:sp>
      <p:sp>
        <p:nvSpPr>
          <p:cNvPr id="391" name="Google Shape;391;g36b7a340601_0_3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392" name="Google Shape;392;g36b7a340601_0_3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393" name="Google Shape;393;g36b7a340601_0_30"/>
          <p:cNvSpPr txBox="1"/>
          <p:nvPr/>
        </p:nvSpPr>
        <p:spPr>
          <a:xfrm>
            <a:off x="1110350" y="1023250"/>
            <a:ext cx="7465200" cy="57876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Ampliare gli spazi della biblioteca ed alleggerire il carico di libri all’interno dell’edificio.</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Rifunzionalizzare gli edifici dismessi presenti all’interno del parco. </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Ripensare la biblioteca ed il parco come un unico spazio con una sua identità che risponda alle esigenze della comunità locale.</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Come rendere più accessibile il parco, eliminando le barriere presenti che siano fisiche, culturali, sociali, emotive?</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Come si può far diventare il complesso biblioteca-parco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il centro della rete di servizi, luoghi di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cultura e aggregazione di Rivoli</a:t>
            </a:r>
            <a:endParaRPr sz="2000">
              <a:solidFill>
                <a:schemeClr val="dk1"/>
              </a:solidFill>
              <a:latin typeface="Calibri"/>
              <a:ea typeface="Calibri"/>
              <a:cs typeface="Calibri"/>
              <a:sym typeface="Calibri"/>
            </a:endParaRPr>
          </a:p>
          <a:p>
            <a:pPr indent="-355600" lvl="0" marL="457200" rtl="0" algn="just">
              <a:lnSpc>
                <a:spcPct val="150000"/>
              </a:lnSpc>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Come far convivere attività rumorose con</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 quelle più silenziose?</a:t>
            </a:r>
            <a:endParaRPr sz="2000">
              <a:solidFill>
                <a:schemeClr val="dk1"/>
              </a:solidFill>
              <a:latin typeface="Calibri"/>
              <a:ea typeface="Calibri"/>
              <a:cs typeface="Calibri"/>
              <a:sym typeface="Calibri"/>
            </a:endParaRPr>
          </a:p>
        </p:txBody>
      </p:sp>
      <p:pic>
        <p:nvPicPr>
          <p:cNvPr descr="Immagine che contiene schizzo, disegno, Arte bambini, sgabello&#10;&#10;Descrizione generata automaticamente" id="394" name="Google Shape;394;g36b7a340601_0_30"/>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395" name="Google Shape;395;g36b7a340601_0_30"/>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396" name="Google Shape;396;g36b7a340601_0_30"/>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397" name="Google Shape;397;g36b7a340601_0_30"/>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398" name="Google Shape;398;g36b7a340601_0_30"/>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36b7a340601_0_43" title="492913077_1132840472209339_5859818771724308337_n.jpg"/>
          <p:cNvPicPr preferRelativeResize="0"/>
          <p:nvPr/>
        </p:nvPicPr>
        <p:blipFill rotWithShape="1">
          <a:blip r:embed="rId3">
            <a:alphaModFix/>
          </a:blip>
          <a:srcRect b="-1135" l="-669" r="670" t="-1135"/>
          <a:stretch/>
        </p:blipFill>
        <p:spPr>
          <a:xfrm>
            <a:off x="0" y="0"/>
            <a:ext cx="9144003" cy="6857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6b7a340601_0_48"/>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9" name="Google Shape;409;g36b7a340601_0_48"/>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t>
            </a:r>
            <a:r>
              <a:rPr b="1" i="0" lang="it-IT" sz="3200" u="none" cap="none" strike="noStrike">
                <a:solidFill>
                  <a:srgbClr val="3D7F68"/>
                </a:solidFill>
                <a:latin typeface="Calibri"/>
                <a:ea typeface="Calibri"/>
                <a:cs typeface="Calibri"/>
                <a:sym typeface="Calibri"/>
              </a:rPr>
              <a:t>a charrette: cosa </a:t>
            </a:r>
            <a:r>
              <a:rPr b="1" lang="it-IT" sz="3200">
                <a:solidFill>
                  <a:srgbClr val="3D7F68"/>
                </a:solidFill>
                <a:latin typeface="Calibri"/>
                <a:ea typeface="Calibri"/>
                <a:cs typeface="Calibri"/>
                <a:sym typeface="Calibri"/>
              </a:rPr>
              <a:t>è emerso</a:t>
            </a:r>
            <a:endParaRPr b="1" i="0" sz="3200" u="none" cap="none" strike="noStrike">
              <a:solidFill>
                <a:srgbClr val="3D7F68"/>
              </a:solidFill>
              <a:latin typeface="Calibri"/>
              <a:ea typeface="Calibri"/>
              <a:cs typeface="Calibri"/>
              <a:sym typeface="Calibri"/>
            </a:endParaRPr>
          </a:p>
        </p:txBody>
      </p:sp>
      <p:sp>
        <p:nvSpPr>
          <p:cNvPr id="410" name="Google Shape;410;g36b7a340601_0_48"/>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411" name="Google Shape;411;g36b7a340601_0_48"/>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412" name="Google Shape;412;g36b7a340601_0_48"/>
          <p:cNvSpPr txBox="1"/>
          <p:nvPr/>
        </p:nvSpPr>
        <p:spPr>
          <a:xfrm>
            <a:off x="1262744" y="1251861"/>
            <a:ext cx="6912300" cy="47100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rPr b="1" lang="it-IT" sz="2000">
                <a:solidFill>
                  <a:srgbClr val="CC4125"/>
                </a:solidFill>
                <a:latin typeface="Calibri"/>
                <a:ea typeface="Calibri"/>
                <a:cs typeface="Calibri"/>
                <a:sym typeface="Calibri"/>
              </a:rPr>
              <a:t>Multifunzionalità, ibridazione e integrazione tra parco e biblioteca</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latin typeface="Calibri"/>
                <a:ea typeface="Calibri"/>
                <a:cs typeface="Calibri"/>
                <a:sym typeface="Calibri"/>
              </a:rPr>
              <a:t>Tutti i tavoli hanno esplorato come accogliere funzioni diverse e come fare sì che le attività di lettura escano dalla biblioteca e che attività aggregative/sociali entrino in biblioteca.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it-IT" sz="2000">
                <a:solidFill>
                  <a:srgbClr val="CC4125"/>
                </a:solidFill>
                <a:latin typeface="Calibri"/>
                <a:ea typeface="Calibri"/>
                <a:cs typeface="Calibri"/>
                <a:sym typeface="Calibri"/>
              </a:rPr>
              <a:t>Accessibilità e percezione degli spazi</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Segnaletica narrativa (totem, arredi, cartellonistica) che a partire dai diversi ingressi informa e ti conduce dove vuoi arrivare, evidenziando le diverse “anime del parco”. Eliminazione delle barriere fisiche e culturali. Il parco come porta di accesso alla biblioteca. Isole funzionali, connessioni visive tra esterno e interno, trasparenza, coperture leggere…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p:txBody>
      </p:sp>
      <p:pic>
        <p:nvPicPr>
          <p:cNvPr descr="Immagine che contiene schizzo, disegno, Arte bambini, sgabello&#10;&#10;Descrizione generata automaticamente" id="413" name="Google Shape;413;g36b7a340601_0_48"/>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414" name="Google Shape;414;g36b7a340601_0_48"/>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415" name="Google Shape;415;g36b7a340601_0_48"/>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416" name="Google Shape;416;g36b7a340601_0_48"/>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417" name="Google Shape;417;g36b7a340601_0_48"/>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36b7a340601_0_107"/>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3" name="Google Shape;423;g36b7a340601_0_107"/>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t>
            </a:r>
            <a:r>
              <a:rPr b="1" i="0" lang="it-IT" sz="3200" u="none" cap="none" strike="noStrike">
                <a:solidFill>
                  <a:srgbClr val="3D7F68"/>
                </a:solidFill>
                <a:latin typeface="Calibri"/>
                <a:ea typeface="Calibri"/>
                <a:cs typeface="Calibri"/>
                <a:sym typeface="Calibri"/>
              </a:rPr>
              <a:t>a charrette: cosa </a:t>
            </a:r>
            <a:r>
              <a:rPr b="1" lang="it-IT" sz="3200">
                <a:solidFill>
                  <a:srgbClr val="3D7F68"/>
                </a:solidFill>
                <a:latin typeface="Calibri"/>
                <a:ea typeface="Calibri"/>
                <a:cs typeface="Calibri"/>
                <a:sym typeface="Calibri"/>
              </a:rPr>
              <a:t>è emerso</a:t>
            </a:r>
            <a:endParaRPr b="1" i="0" sz="3200" u="none" cap="none" strike="noStrike">
              <a:solidFill>
                <a:srgbClr val="3D7F68"/>
              </a:solidFill>
              <a:latin typeface="Calibri"/>
              <a:ea typeface="Calibri"/>
              <a:cs typeface="Calibri"/>
              <a:sym typeface="Calibri"/>
            </a:endParaRPr>
          </a:p>
        </p:txBody>
      </p:sp>
      <p:sp>
        <p:nvSpPr>
          <p:cNvPr id="424" name="Google Shape;424;g36b7a340601_0_107"/>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425" name="Google Shape;425;g36b7a340601_0_107"/>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426" name="Google Shape;426;g36b7a340601_0_107"/>
          <p:cNvSpPr txBox="1"/>
          <p:nvPr/>
        </p:nvSpPr>
        <p:spPr>
          <a:xfrm>
            <a:off x="1262744" y="947061"/>
            <a:ext cx="6912300" cy="50178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Clr>
                <a:schemeClr val="dk1"/>
              </a:buClr>
              <a:buSzPts val="1100"/>
              <a:buFont typeface="Arial"/>
              <a:buNone/>
            </a:pPr>
            <a:r>
              <a:rPr b="1" lang="it-IT" sz="2000">
                <a:solidFill>
                  <a:srgbClr val="CC4125"/>
                </a:solidFill>
                <a:latin typeface="Calibri"/>
                <a:ea typeface="Calibri"/>
                <a:cs typeface="Calibri"/>
                <a:sym typeface="Calibri"/>
              </a:rPr>
              <a:t>Biblioteca di natura</a:t>
            </a:r>
            <a:endParaRPr b="1" sz="2000">
              <a:solidFill>
                <a:srgbClr val="CC412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it-IT" sz="2000">
                <a:solidFill>
                  <a:schemeClr val="dk1"/>
                </a:solidFill>
                <a:latin typeface="Calibri"/>
                <a:ea typeface="Calibri"/>
                <a:cs typeface="Calibri"/>
                <a:sym typeface="Calibri"/>
              </a:rPr>
              <a:t>Il parco è parte integrante della funzione bibliotecaria. Depavimentazione, aree umide, orti urbani, aree sportive creano un paesaggio urbano sostenibile e formativo. Valorizzazione del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parco “Extra muros”.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b="1" lang="it-IT" sz="2000">
                <a:solidFill>
                  <a:srgbClr val="CC4125"/>
                </a:solidFill>
                <a:latin typeface="Calibri"/>
                <a:ea typeface="Calibri"/>
                <a:cs typeface="Calibri"/>
                <a:sym typeface="Calibri"/>
              </a:rPr>
              <a:t>Una biblioteca che respira</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Ridefinire gli accessi, chiusura vetrata della piazzetta, gradoni che favoriscono l’accesso, volumi leggeri e vetrati. Biblioteca diffusa.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it-IT" sz="2000">
                <a:solidFill>
                  <a:srgbClr val="CC4125"/>
                </a:solidFill>
                <a:latin typeface="Calibri"/>
                <a:ea typeface="Calibri"/>
                <a:cs typeface="Calibri"/>
                <a:sym typeface="Calibri"/>
              </a:rPr>
              <a:t>Spazio per giovani e infanzia</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latin typeface="Calibri"/>
                <a:ea typeface="Calibri"/>
                <a:cs typeface="Calibri"/>
                <a:sym typeface="Calibri"/>
              </a:rPr>
              <a:t>Recupero dell’informagiovani concepito anche come spazio di aggregazione e socialità, innovativo nella governance e nel coinvolgimento dei ragazzi. Area bambini molto più sviluppata che si estende dal dentro al fuori.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p:txBody>
      </p:sp>
      <p:pic>
        <p:nvPicPr>
          <p:cNvPr descr="Immagine che contiene schizzo, disegno, Arte bambini, sgabello&#10;&#10;Descrizione generata automaticamente" id="427" name="Google Shape;427;g36b7a340601_0_107"/>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428" name="Google Shape;428;g36b7a340601_0_107"/>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429" name="Google Shape;429;g36b7a340601_0_107"/>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430" name="Google Shape;430;g36b7a340601_0_107"/>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431" name="Google Shape;431;g36b7a340601_0_107"/>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36b7a340601_0_161"/>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7" name="Google Shape;437;g36b7a340601_0_161"/>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L</a:t>
            </a:r>
            <a:r>
              <a:rPr b="1" i="0" lang="it-IT" sz="3200" u="none" cap="none" strike="noStrike">
                <a:solidFill>
                  <a:srgbClr val="3D7F68"/>
                </a:solidFill>
                <a:latin typeface="Calibri"/>
                <a:ea typeface="Calibri"/>
                <a:cs typeface="Calibri"/>
                <a:sym typeface="Calibri"/>
              </a:rPr>
              <a:t>a charrette: cosa </a:t>
            </a:r>
            <a:r>
              <a:rPr b="1" lang="it-IT" sz="3200">
                <a:solidFill>
                  <a:srgbClr val="3D7F68"/>
                </a:solidFill>
                <a:latin typeface="Calibri"/>
                <a:ea typeface="Calibri"/>
                <a:cs typeface="Calibri"/>
                <a:sym typeface="Calibri"/>
              </a:rPr>
              <a:t>è emerso</a:t>
            </a:r>
            <a:endParaRPr b="1" i="0" sz="3200" u="none" cap="none" strike="noStrike">
              <a:solidFill>
                <a:srgbClr val="3D7F68"/>
              </a:solidFill>
              <a:latin typeface="Calibri"/>
              <a:ea typeface="Calibri"/>
              <a:cs typeface="Calibri"/>
              <a:sym typeface="Calibri"/>
            </a:endParaRPr>
          </a:p>
        </p:txBody>
      </p:sp>
      <p:sp>
        <p:nvSpPr>
          <p:cNvPr id="438" name="Google Shape;438;g36b7a340601_0_161"/>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439" name="Google Shape;439;g36b7a340601_0_161"/>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440" name="Google Shape;440;g36b7a340601_0_161"/>
          <p:cNvSpPr txBox="1"/>
          <p:nvPr/>
        </p:nvSpPr>
        <p:spPr>
          <a:xfrm>
            <a:off x="1262744" y="947061"/>
            <a:ext cx="6912300" cy="62493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rPr b="1" lang="it-IT" sz="2000">
                <a:solidFill>
                  <a:srgbClr val="CC4125"/>
                </a:solidFill>
                <a:latin typeface="Calibri"/>
                <a:ea typeface="Calibri"/>
                <a:cs typeface="Calibri"/>
                <a:sym typeface="Calibri"/>
              </a:rPr>
              <a:t>Infrastrutture leggere e interventi mirati</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Interventi puntuali, reversibili, integrati con l’esistente: pergolati, porticati, chiusure parziali.  Si lavora molto sul perimetro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e sulle connessioni.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it-IT" sz="2000">
                <a:solidFill>
                  <a:srgbClr val="CC4125"/>
                </a:solidFill>
                <a:latin typeface="Calibri"/>
                <a:ea typeface="Calibri"/>
                <a:cs typeface="Calibri"/>
                <a:sym typeface="Calibri"/>
              </a:rPr>
              <a:t>Recupero dell’esistente</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Valorizzare il rifugio antiaereo presente nel parco trasformandolo in un rifugio dei libri. </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Riaprire il bar, magari dandogli sfogo anche sull’altro lato del parco. Recuperare il campo da bocce.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b="1" lang="it-IT" sz="2000">
                <a:solidFill>
                  <a:srgbClr val="CC4125"/>
                </a:solidFill>
                <a:latin typeface="Calibri"/>
                <a:ea typeface="Calibri"/>
                <a:cs typeface="Calibri"/>
                <a:sym typeface="Calibri"/>
              </a:rPr>
              <a:t>Elementi aggiuntivi</a:t>
            </a:r>
            <a:endParaRPr b="1" sz="2000">
              <a:solidFill>
                <a:srgbClr val="CC4125"/>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Palco, anfiteatro, orto condiviso, cinema all’aperto, sala proiezioni, sala prove, spazio espositivo e laboratoriale, spazio coworking.</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solidFill>
                <a:srgbClr val="CC412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it-IT" sz="2000">
                <a:solidFill>
                  <a:srgbClr val="CC4125"/>
                </a:solidFill>
                <a:latin typeface="Calibri"/>
                <a:ea typeface="Calibri"/>
                <a:cs typeface="Calibri"/>
                <a:sym typeface="Calibri"/>
              </a:rPr>
              <a:t>Aspetti gestionali - </a:t>
            </a:r>
            <a:r>
              <a:rPr lang="it-IT" sz="2000">
                <a:solidFill>
                  <a:schemeClr val="dk1"/>
                </a:solidFill>
                <a:latin typeface="Calibri"/>
                <a:ea typeface="Calibri"/>
                <a:cs typeface="Calibri"/>
                <a:sym typeface="Calibri"/>
              </a:rPr>
              <a:t>Ruolo dei cittadini.</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p:txBody>
      </p:sp>
      <p:pic>
        <p:nvPicPr>
          <p:cNvPr descr="Immagine che contiene schizzo, disegno, Arte bambini, sgabello&#10;&#10;Descrizione generata automaticamente" id="441" name="Google Shape;441;g36b7a340601_0_161"/>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442" name="Google Shape;442;g36b7a340601_0_161"/>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443" name="Google Shape;443;g36b7a340601_0_161"/>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444" name="Google Shape;444;g36b7a340601_0_161"/>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445" name="Google Shape;445;g36b7a340601_0_161"/>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g36b7a340601_0_87" title="WhatsApp Image 2025-06-30 at 07.16.39.jpeg"/>
          <p:cNvPicPr preferRelativeResize="0"/>
          <p:nvPr/>
        </p:nvPicPr>
        <p:blipFill>
          <a:blip r:embed="rId3">
            <a:alphaModFix/>
          </a:blip>
          <a:stretch>
            <a:fillRect/>
          </a:stretch>
        </p:blipFill>
        <p:spPr>
          <a:xfrm>
            <a:off x="0" y="3810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
          <p:cNvSpPr/>
          <p:nvPr/>
        </p:nvSpPr>
        <p:spPr>
          <a:xfrm>
            <a:off x="0" y="-276054"/>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5" name="Google Shape;75;p3"/>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76" name="Google Shape;76;p3"/>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77" name="Google Shape;77;p3"/>
          <p:cNvSpPr txBox="1"/>
          <p:nvPr/>
        </p:nvSpPr>
        <p:spPr>
          <a:xfrm rot="-5400000">
            <a:off x="8312383" y="3933997"/>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arredo, design&#10;&#10;Descrizione generata automaticamente" id="78" name="Google Shape;78;p3"/>
          <p:cNvPicPr preferRelativeResize="0"/>
          <p:nvPr/>
        </p:nvPicPr>
        <p:blipFill rotWithShape="1">
          <a:blip r:embed="rId4">
            <a:alphaModFix/>
          </a:blip>
          <a:srcRect b="0" l="0" r="0" t="0"/>
          <a:stretch/>
        </p:blipFill>
        <p:spPr>
          <a:xfrm>
            <a:off x="8028633" y="4542514"/>
            <a:ext cx="915424" cy="2315485"/>
          </a:xfrm>
          <a:prstGeom prst="rect">
            <a:avLst/>
          </a:prstGeom>
          <a:noFill/>
          <a:ln>
            <a:noFill/>
          </a:ln>
        </p:spPr>
      </p:pic>
      <p:sp>
        <p:nvSpPr>
          <p:cNvPr id="79" name="Google Shape;79;p3"/>
          <p:cNvSpPr txBox="1"/>
          <p:nvPr/>
        </p:nvSpPr>
        <p:spPr>
          <a:xfrm>
            <a:off x="1259600" y="195948"/>
            <a:ext cx="7316100" cy="7368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2800"/>
              <a:buFont typeface="Calibri"/>
              <a:buNone/>
            </a:pPr>
            <a:r>
              <a:rPr b="1" i="0" lang="it-IT" sz="2800" u="none" cap="none" strike="noStrike">
                <a:solidFill>
                  <a:srgbClr val="3D7F68"/>
                </a:solidFill>
                <a:latin typeface="Calibri"/>
                <a:ea typeface="Calibri"/>
                <a:cs typeface="Calibri"/>
                <a:sym typeface="Calibri"/>
              </a:rPr>
              <a:t>Obiettivi e presupposti</a:t>
            </a:r>
            <a:endParaRPr b="1" i="0" sz="2800" u="none" cap="none" strike="noStrike">
              <a:solidFill>
                <a:srgbClr val="C66C27"/>
              </a:solidFill>
              <a:latin typeface="Calibri"/>
              <a:ea typeface="Calibri"/>
              <a:cs typeface="Calibri"/>
              <a:sym typeface="Calibri"/>
            </a:endParaRPr>
          </a:p>
        </p:txBody>
      </p:sp>
      <p:sp>
        <p:nvSpPr>
          <p:cNvPr id="80" name="Google Shape;80;p3"/>
          <p:cNvSpPr txBox="1"/>
          <p:nvPr/>
        </p:nvSpPr>
        <p:spPr>
          <a:xfrm>
            <a:off x="1082039" y="1066506"/>
            <a:ext cx="7432800" cy="5017800"/>
          </a:xfrm>
          <a:prstGeom prst="rect">
            <a:avLst/>
          </a:prstGeom>
          <a:noFill/>
          <a:ln>
            <a:noFill/>
          </a:ln>
        </p:spPr>
        <p:txBody>
          <a:bodyPr anchorCtr="0" anchor="t" bIns="45700" lIns="45700" spcFirstLastPara="1" rIns="45700" wrap="square" tIns="45700">
            <a:spAutoFit/>
          </a:bodyPr>
          <a:lstStyle/>
          <a:p>
            <a:pPr indent="-355600" lvl="0" marL="457200" marR="0" rtl="0" algn="l">
              <a:lnSpc>
                <a:spcPct val="100000"/>
              </a:lnSpc>
              <a:spcBef>
                <a:spcPts val="0"/>
              </a:spcBef>
              <a:spcAft>
                <a:spcPts val="0"/>
              </a:spcAft>
              <a:buSzPts val="2000"/>
              <a:buFont typeface="Calibri"/>
              <a:buChar char="➔"/>
            </a:pPr>
            <a:r>
              <a:rPr b="0" i="0" lang="it-IT" sz="2000" u="none" cap="none" strike="noStrike">
                <a:solidFill>
                  <a:srgbClr val="000000"/>
                </a:solidFill>
                <a:latin typeface="Calibri"/>
                <a:ea typeface="Calibri"/>
                <a:cs typeface="Calibri"/>
                <a:sym typeface="Calibri"/>
              </a:rPr>
              <a:t>L’obiettivo del percorso era quello di promuovere una riflessione e l’elaborazione di proposte </a:t>
            </a:r>
            <a:r>
              <a:rPr lang="it-IT" sz="2000">
                <a:latin typeface="Calibri"/>
                <a:ea typeface="Calibri"/>
                <a:cs typeface="Calibri"/>
                <a:sym typeface="Calibri"/>
              </a:rPr>
              <a:t>per </a:t>
            </a:r>
            <a:r>
              <a:rPr b="1" lang="it-IT" sz="2000">
                <a:latin typeface="Calibri"/>
                <a:ea typeface="Calibri"/>
                <a:cs typeface="Calibri"/>
                <a:sym typeface="Calibri"/>
              </a:rPr>
              <a:t>ripensare funzioni e spazi de</a:t>
            </a:r>
            <a:r>
              <a:rPr b="1" i="0" lang="it-IT" sz="2000" u="none" cap="none" strike="noStrike">
                <a:solidFill>
                  <a:srgbClr val="000000"/>
                </a:solidFill>
                <a:latin typeface="Calibri"/>
                <a:ea typeface="Calibri"/>
                <a:cs typeface="Calibri"/>
                <a:sym typeface="Calibri"/>
              </a:rPr>
              <a:t>l parco </a:t>
            </a:r>
            <a:r>
              <a:rPr b="1" lang="it-IT" sz="2000">
                <a:latin typeface="Calibri"/>
                <a:ea typeface="Calibri"/>
                <a:cs typeface="Calibri"/>
                <a:sym typeface="Calibri"/>
              </a:rPr>
              <a:t>Salvemini e </a:t>
            </a:r>
            <a:r>
              <a:rPr b="1" i="0" lang="it-IT" sz="2000" u="none" cap="none" strike="noStrike">
                <a:solidFill>
                  <a:srgbClr val="000000"/>
                </a:solidFill>
                <a:latin typeface="Calibri"/>
                <a:ea typeface="Calibri"/>
                <a:cs typeface="Calibri"/>
                <a:sym typeface="Calibri"/>
              </a:rPr>
              <a:t>la biblioteca </a:t>
            </a:r>
            <a:r>
              <a:rPr b="1" lang="it-IT" sz="2000">
                <a:latin typeface="Calibri"/>
                <a:ea typeface="Calibri"/>
                <a:cs typeface="Calibri"/>
                <a:sym typeface="Calibri"/>
              </a:rPr>
              <a:t>Alda Merini.  </a:t>
            </a:r>
            <a:endParaRPr b="0" i="0" sz="2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rPr b="0" i="0" lang="it-IT" sz="2000" u="none" cap="none" strike="noStrike">
                <a:solidFill>
                  <a:srgbClr val="000000"/>
                </a:solidFill>
                <a:latin typeface="Calibri"/>
                <a:ea typeface="Calibri"/>
                <a:cs typeface="Calibri"/>
                <a:sym typeface="Calibri"/>
              </a:rPr>
              <a:t>In particolare </a:t>
            </a:r>
            <a:r>
              <a:rPr i="0" lang="it-IT" sz="2000" u="none" cap="none" strike="noStrike">
                <a:solidFill>
                  <a:srgbClr val="000000"/>
                </a:solidFill>
                <a:latin typeface="Calibri"/>
                <a:ea typeface="Calibri"/>
                <a:cs typeface="Calibri"/>
                <a:sym typeface="Calibri"/>
              </a:rPr>
              <a:t>l’idea era di lavorare su questi spazi valorizzando il potenziale che emerge da</a:t>
            </a:r>
            <a:r>
              <a:rPr b="1" i="0" lang="it-IT" sz="2000" u="none" cap="none" strike="noStrike">
                <a:solidFill>
                  <a:srgbClr val="000000"/>
                </a:solidFill>
                <a:latin typeface="Calibri"/>
                <a:ea typeface="Calibri"/>
                <a:cs typeface="Calibri"/>
                <a:sym typeface="Calibri"/>
              </a:rPr>
              <a:t> una visione unitaria, coordinata, coerente di questi </a:t>
            </a:r>
            <a:r>
              <a:rPr b="1" lang="it-IT" sz="2000">
                <a:latin typeface="Calibri"/>
                <a:ea typeface="Calibri"/>
                <a:cs typeface="Calibri"/>
                <a:sym typeface="Calibri"/>
              </a:rPr>
              <a:t>due</a:t>
            </a:r>
            <a:r>
              <a:rPr b="1" i="0" lang="it-IT" sz="2000" u="none" cap="none" strike="noStrike">
                <a:solidFill>
                  <a:srgbClr val="000000"/>
                </a:solidFill>
                <a:latin typeface="Calibri"/>
                <a:ea typeface="Calibri"/>
                <a:cs typeface="Calibri"/>
                <a:sym typeface="Calibri"/>
              </a:rPr>
              <a:t> spazi come un unico luogo. </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b="0" i="0" lang="it-IT" sz="2000" u="none" cap="none" strike="noStrike">
                <a:solidFill>
                  <a:srgbClr val="000000"/>
                </a:solidFill>
                <a:latin typeface="Calibri"/>
                <a:ea typeface="Calibri"/>
                <a:cs typeface="Calibri"/>
                <a:sym typeface="Calibri"/>
              </a:rPr>
              <a:t>Lo stimolo a lavorare in questa direzione è venuto da una riflessione più ampia che riguarda </a:t>
            </a:r>
            <a:r>
              <a:rPr b="1" i="0" lang="it-IT" sz="2000" u="none" cap="none" strike="noStrike">
                <a:solidFill>
                  <a:srgbClr val="000000"/>
                </a:solidFill>
                <a:latin typeface="Calibri"/>
                <a:ea typeface="Calibri"/>
                <a:cs typeface="Calibri"/>
                <a:sym typeface="Calibri"/>
              </a:rPr>
              <a:t>il ruolo, l’identità e la vocazione delle biblioteche oggi</a:t>
            </a:r>
            <a:r>
              <a:rPr b="1" lang="it-IT" sz="2000">
                <a:latin typeface="Calibri"/>
                <a:ea typeface="Calibri"/>
                <a:cs typeface="Calibri"/>
                <a:sym typeface="Calibri"/>
              </a:rPr>
              <a:t>.</a:t>
            </a:r>
            <a:endParaRPr sz="2000">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Il percorso partecipativo era </a:t>
            </a:r>
            <a:r>
              <a:rPr b="1" lang="it-IT" sz="2000">
                <a:solidFill>
                  <a:schemeClr val="dk1"/>
                </a:solidFill>
                <a:latin typeface="Calibri"/>
                <a:ea typeface="Calibri"/>
                <a:cs typeface="Calibri"/>
                <a:sym typeface="Calibri"/>
              </a:rPr>
              <a:t>aperto a tutti gli abitanti del territorio</a:t>
            </a:r>
            <a:r>
              <a:rPr lang="it-IT" sz="2000">
                <a:solidFill>
                  <a:schemeClr val="dk1"/>
                </a:solidFill>
                <a:latin typeface="Calibri"/>
                <a:ea typeface="Calibri"/>
                <a:cs typeface="Calibri"/>
                <a:sym typeface="Calibri"/>
              </a:rPr>
              <a:t>, a tutti coloro che erano interessati. </a:t>
            </a:r>
            <a:r>
              <a:rPr b="1" lang="it-IT" sz="2000">
                <a:solidFill>
                  <a:schemeClr val="dk1"/>
                </a:solidFill>
                <a:latin typeface="Calibri"/>
                <a:ea typeface="Calibri"/>
                <a:cs typeface="Calibri"/>
                <a:sym typeface="Calibri"/>
              </a:rPr>
              <a:t>I giovani erano un altro target specifico del percorso partecipativo. </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Era prevista la creazione di una </a:t>
            </a:r>
            <a:r>
              <a:rPr b="1" lang="it-IT" sz="2000">
                <a:solidFill>
                  <a:schemeClr val="dk1"/>
                </a:solidFill>
                <a:latin typeface="Calibri"/>
                <a:ea typeface="Calibri"/>
                <a:cs typeface="Calibri"/>
                <a:sym typeface="Calibri"/>
              </a:rPr>
              <a:t>cabina di regia</a:t>
            </a:r>
            <a:r>
              <a:rPr lang="it-IT" sz="2000">
                <a:solidFill>
                  <a:schemeClr val="dk1"/>
                </a:solidFill>
                <a:latin typeface="Calibri"/>
                <a:ea typeface="Calibri"/>
                <a:cs typeface="Calibri"/>
                <a:sym typeface="Calibri"/>
              </a:rPr>
              <a:t>, per far sì che i partecipanti potessero mettere le mani dentro la macchina.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it-IT" sz="2000">
                <a:solidFill>
                  <a:schemeClr val="dk1"/>
                </a:solidFill>
                <a:latin typeface="Calibri"/>
                <a:ea typeface="Calibri"/>
                <a:cs typeface="Calibri"/>
                <a:sym typeface="Calibri"/>
              </a:rPr>
              <a:t>Era prevista la creazione di un </a:t>
            </a:r>
            <a:r>
              <a:rPr b="1" lang="it-IT" sz="2000">
                <a:solidFill>
                  <a:schemeClr val="dk1"/>
                </a:solidFill>
                <a:latin typeface="Calibri"/>
                <a:ea typeface="Calibri"/>
                <a:cs typeface="Calibri"/>
                <a:sym typeface="Calibri"/>
              </a:rPr>
              <a:t>Punto informativo fisso</a:t>
            </a:r>
            <a:r>
              <a:rPr lang="it-IT" sz="2000">
                <a:solidFill>
                  <a:schemeClr val="dk1"/>
                </a:solidFill>
                <a:latin typeface="Calibri"/>
                <a:ea typeface="Calibri"/>
                <a:cs typeface="Calibri"/>
                <a:sym typeface="Calibri"/>
              </a:rPr>
              <a:t> presso la biblioteca. </a:t>
            </a:r>
            <a:endParaRPr sz="20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g36b7a340601_0_92" title="WhatsApp Image 2025-06-30 at 07.16.40-5.jpeg"/>
          <p:cNvPicPr preferRelativeResize="0"/>
          <p:nvPr/>
        </p:nvPicPr>
        <p:blipFill>
          <a:blip r:embed="rId3">
            <a:alphaModFix/>
          </a:blip>
          <a:stretch>
            <a:fillRect/>
          </a:stretch>
        </p:blipFill>
        <p:spPr>
          <a:xfrm>
            <a:off x="0" y="38100"/>
            <a:ext cx="9020024" cy="67650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36b7a340601_0_97" title="WhatsApp Image 2025-06-30 at 07.16.40-2.jpeg"/>
          <p:cNvPicPr preferRelativeResize="0"/>
          <p:nvPr/>
        </p:nvPicPr>
        <p:blipFill>
          <a:blip r:embed="rId3">
            <a:alphaModFix/>
          </a:blip>
          <a:stretch>
            <a:fillRect/>
          </a:stretch>
        </p:blipFill>
        <p:spPr>
          <a:xfrm>
            <a:off x="0" y="38100"/>
            <a:ext cx="9011400" cy="6758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g36b7a340601_0_101" title="WhatsApp Image 2025-06-30 at 07.16.40-6.jpeg"/>
          <p:cNvPicPr preferRelativeResize="0"/>
          <p:nvPr/>
        </p:nvPicPr>
        <p:blipFill>
          <a:blip r:embed="rId3">
            <a:alphaModFix/>
          </a:blip>
          <a:stretch>
            <a:fillRect/>
          </a:stretch>
        </p:blipFill>
        <p:spPr>
          <a:xfrm>
            <a:off x="0" y="3810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g36b8a1518cc_0_0" title="Unknown.jpeg"/>
          <p:cNvPicPr preferRelativeResize="0"/>
          <p:nvPr/>
        </p:nvPicPr>
        <p:blipFill rotWithShape="1">
          <a:blip r:embed="rId3">
            <a:alphaModFix/>
          </a:blip>
          <a:srcRect b="20470" l="0" r="0" t="0"/>
          <a:stretch/>
        </p:blipFill>
        <p:spPr>
          <a:xfrm>
            <a:off x="533400" y="0"/>
            <a:ext cx="772167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36b7a340601_0_61"/>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6" name="Google Shape;476;g36b7a340601_0_61"/>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Il contributo dei ragazzi</a:t>
            </a:r>
            <a:endParaRPr b="1" i="0" sz="3200" u="none" cap="none" strike="noStrike">
              <a:solidFill>
                <a:srgbClr val="3D7F68"/>
              </a:solidFill>
              <a:latin typeface="Calibri"/>
              <a:ea typeface="Calibri"/>
              <a:cs typeface="Calibri"/>
              <a:sym typeface="Calibri"/>
            </a:endParaRPr>
          </a:p>
        </p:txBody>
      </p:sp>
      <p:sp>
        <p:nvSpPr>
          <p:cNvPr id="477" name="Google Shape;477;g36b7a340601_0_61"/>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478" name="Google Shape;478;g36b7a340601_0_61"/>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479" name="Google Shape;479;g36b7a340601_0_61"/>
          <p:cNvSpPr txBox="1"/>
          <p:nvPr/>
        </p:nvSpPr>
        <p:spPr>
          <a:xfrm>
            <a:off x="1186544" y="947061"/>
            <a:ext cx="6912300" cy="59415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rPr lang="it-IT" sz="2000">
                <a:solidFill>
                  <a:schemeClr val="dk1"/>
                </a:solidFill>
                <a:latin typeface="Calibri"/>
                <a:ea typeface="Calibri"/>
                <a:cs typeface="Calibri"/>
                <a:sym typeface="Calibri"/>
              </a:rPr>
              <a:t>Per i ragazzi, la dimensione della </a:t>
            </a:r>
            <a:r>
              <a:rPr b="1" lang="it-IT" sz="2000">
                <a:solidFill>
                  <a:schemeClr val="dk1"/>
                </a:solidFill>
                <a:latin typeface="Calibri"/>
                <a:ea typeface="Calibri"/>
                <a:cs typeface="Calibri"/>
                <a:sym typeface="Calibri"/>
              </a:rPr>
              <a:t>biblioteca diffusa</a:t>
            </a:r>
            <a:r>
              <a:rPr lang="it-IT" sz="2000">
                <a:solidFill>
                  <a:schemeClr val="dk1"/>
                </a:solidFill>
                <a:latin typeface="Calibri"/>
                <a:ea typeface="Calibri"/>
                <a:cs typeface="Calibri"/>
                <a:sym typeface="Calibri"/>
              </a:rPr>
              <a:t> è ancora più forte e l’ibridazione degli spazi evidente anche negli arredi. </a:t>
            </a:r>
            <a:br>
              <a:rPr lang="it-IT"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Dalla gran parte di loro, emerge il bisogno di creare nicchie, </a:t>
            </a:r>
            <a:r>
              <a:rPr b="1" lang="it-IT" sz="2000">
                <a:solidFill>
                  <a:schemeClr val="dk1"/>
                </a:solidFill>
                <a:latin typeface="Calibri"/>
                <a:ea typeface="Calibri"/>
                <a:cs typeface="Calibri"/>
                <a:sym typeface="Calibri"/>
              </a:rPr>
              <a:t>angoli in cui rifugiarsi, appartarsi</a:t>
            </a:r>
            <a:r>
              <a:rPr lang="it-IT" sz="2000">
                <a:solidFill>
                  <a:schemeClr val="dk1"/>
                </a:solidFill>
                <a:latin typeface="Calibri"/>
                <a:ea typeface="Calibri"/>
                <a:cs typeface="Calibri"/>
                <a:sym typeface="Calibri"/>
              </a:rPr>
              <a:t>, godere di momenti di intimità e solitudine (tende, casette sugli alberi) senza rinunciare alla possibilità di aggregarsi poi a iniziative sociali, laboratori, ecc.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Tracciano in maniera molto chiara </a:t>
            </a:r>
            <a:r>
              <a:rPr b="1" lang="it-IT" sz="2000">
                <a:solidFill>
                  <a:schemeClr val="dk1"/>
                </a:solidFill>
                <a:latin typeface="Calibri"/>
                <a:ea typeface="Calibri"/>
                <a:cs typeface="Calibri"/>
                <a:sym typeface="Calibri"/>
              </a:rPr>
              <a:t>sentieri e connessioni</a:t>
            </a:r>
            <a:r>
              <a:rPr lang="it-IT" sz="2000">
                <a:solidFill>
                  <a:schemeClr val="dk1"/>
                </a:solidFill>
                <a:latin typeface="Calibri"/>
                <a:ea typeface="Calibri"/>
                <a:cs typeface="Calibri"/>
                <a:sym typeface="Calibri"/>
              </a:rPr>
              <a:t> nel parco, per andare da un punto a un altro.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La dimensione dello </a:t>
            </a:r>
            <a:r>
              <a:rPr b="1" lang="it-IT" sz="2000">
                <a:solidFill>
                  <a:schemeClr val="dk1"/>
                </a:solidFill>
                <a:latin typeface="Calibri"/>
                <a:ea typeface="Calibri"/>
                <a:cs typeface="Calibri"/>
                <a:sym typeface="Calibri"/>
              </a:rPr>
              <a:t>sport</a:t>
            </a:r>
            <a:r>
              <a:rPr lang="it-IT" sz="2000">
                <a:solidFill>
                  <a:schemeClr val="dk1"/>
                </a:solidFill>
                <a:latin typeface="Calibri"/>
                <a:ea typeface="Calibri"/>
                <a:cs typeface="Calibri"/>
                <a:sym typeface="Calibri"/>
              </a:rPr>
              <a:t> è molto importante. Oltre a campetti tradizionali, si aggiungono skatepark, percorsi ciclabili (e stalli per le bici), corde e pareti di arrampicata, ponti tibetani….</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it-IT" sz="2000">
                <a:solidFill>
                  <a:schemeClr val="dk1"/>
                </a:solidFill>
                <a:latin typeface="Calibri"/>
                <a:ea typeface="Calibri"/>
                <a:cs typeface="Calibri"/>
                <a:sym typeface="Calibri"/>
              </a:rPr>
              <a:t>Anche il </a:t>
            </a:r>
            <a:r>
              <a:rPr b="1" lang="it-IT" sz="2000">
                <a:solidFill>
                  <a:schemeClr val="dk1"/>
                </a:solidFill>
                <a:latin typeface="Calibri"/>
                <a:ea typeface="Calibri"/>
                <a:cs typeface="Calibri"/>
                <a:sym typeface="Calibri"/>
              </a:rPr>
              <a:t>cibo</a:t>
            </a:r>
            <a:r>
              <a:rPr lang="it-IT" sz="2000">
                <a:solidFill>
                  <a:schemeClr val="dk1"/>
                </a:solidFill>
                <a:latin typeface="Calibri"/>
                <a:ea typeface="Calibri"/>
                <a:cs typeface="Calibri"/>
                <a:sym typeface="Calibri"/>
              </a:rPr>
              <a:t>, rappresenta una dimensione molto importatnte (ristoranti etnici; gelateria; una cucina…), insieme a quella dell’espressione personale (muri per scrivere,</a:t>
            </a:r>
            <a:br>
              <a:rPr lang="it-IT" sz="2000">
                <a:solidFill>
                  <a:schemeClr val="dk1"/>
                </a:solidFill>
                <a:latin typeface="Calibri"/>
                <a:ea typeface="Calibri"/>
                <a:cs typeface="Calibri"/>
                <a:sym typeface="Calibri"/>
              </a:rPr>
            </a:br>
            <a:r>
              <a:rPr lang="it-IT" sz="2000">
                <a:solidFill>
                  <a:schemeClr val="dk1"/>
                </a:solidFill>
                <a:latin typeface="Calibri"/>
                <a:ea typeface="Calibri"/>
                <a:cs typeface="Calibri"/>
                <a:sym typeface="Calibri"/>
              </a:rPr>
              <a:t>lasciare messaggi al mondo). </a:t>
            </a:r>
            <a:endParaRPr sz="2000">
              <a:latin typeface="Calibri"/>
              <a:ea typeface="Calibri"/>
              <a:cs typeface="Calibri"/>
              <a:sym typeface="Calibri"/>
            </a:endParaRPr>
          </a:p>
        </p:txBody>
      </p:sp>
      <p:pic>
        <p:nvPicPr>
          <p:cNvPr descr="Immagine che contiene schizzo, disegno, Arte bambini, sgabello&#10;&#10;Descrizione generata automaticamente" id="480" name="Google Shape;480;g36b7a340601_0_61"/>
          <p:cNvPicPr preferRelativeResize="0"/>
          <p:nvPr/>
        </p:nvPicPr>
        <p:blipFill rotWithShape="1">
          <a:blip r:embed="rId4">
            <a:alphaModFix/>
          </a:blip>
          <a:srcRect b="0" l="0" r="0" t="0"/>
          <a:stretch/>
        </p:blipFill>
        <p:spPr>
          <a:xfrm>
            <a:off x="8030302" y="4110472"/>
            <a:ext cx="1124017" cy="2607636"/>
          </a:xfrm>
          <a:prstGeom prst="rect">
            <a:avLst/>
          </a:prstGeom>
          <a:noFill/>
          <a:ln>
            <a:noFill/>
          </a:ln>
        </p:spPr>
      </p:pic>
      <p:sp>
        <p:nvSpPr>
          <p:cNvPr id="481" name="Google Shape;481;g36b7a340601_0_61"/>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482" name="Google Shape;482;g36b7a340601_0_61"/>
          <p:cNvPicPr preferRelativeResize="0"/>
          <p:nvPr/>
        </p:nvPicPr>
        <p:blipFill rotWithShape="1">
          <a:blip r:embed="rId5">
            <a:alphaModFix/>
          </a:blip>
          <a:srcRect b="0" l="0" r="0" t="0"/>
          <a:stretch/>
        </p:blipFill>
        <p:spPr>
          <a:xfrm>
            <a:off x="7625943" y="5207045"/>
            <a:ext cx="684478" cy="1780535"/>
          </a:xfrm>
          <a:prstGeom prst="rect">
            <a:avLst/>
          </a:prstGeom>
          <a:noFill/>
          <a:ln>
            <a:noFill/>
          </a:ln>
        </p:spPr>
      </p:pic>
      <p:pic>
        <p:nvPicPr>
          <p:cNvPr descr="Immagine che contiene clipart, design&#10;&#10;Descrizione generata automaticamente con attendibilità media" id="483" name="Google Shape;483;g36b7a340601_0_61"/>
          <p:cNvPicPr preferRelativeResize="0"/>
          <p:nvPr/>
        </p:nvPicPr>
        <p:blipFill rotWithShape="1">
          <a:blip r:embed="rId6">
            <a:alphaModFix/>
          </a:blip>
          <a:srcRect b="0" l="0" r="0" t="0"/>
          <a:stretch/>
        </p:blipFill>
        <p:spPr>
          <a:xfrm>
            <a:off x="6416323" y="5257799"/>
            <a:ext cx="777886" cy="1730251"/>
          </a:xfrm>
          <a:prstGeom prst="rect">
            <a:avLst/>
          </a:prstGeom>
          <a:noFill/>
          <a:ln>
            <a:noFill/>
          </a:ln>
        </p:spPr>
      </p:pic>
      <p:pic>
        <p:nvPicPr>
          <p:cNvPr descr="Immagine che contiene sgabello, design&#10;&#10;Descrizione generata automaticamente" id="484" name="Google Shape;484;g36b7a340601_0_61"/>
          <p:cNvPicPr preferRelativeResize="0"/>
          <p:nvPr/>
        </p:nvPicPr>
        <p:blipFill rotWithShape="1">
          <a:blip r:embed="rId7">
            <a:alphaModFix/>
          </a:blip>
          <a:srcRect b="0" l="0" r="0" t="0"/>
          <a:stretch/>
        </p:blipFill>
        <p:spPr>
          <a:xfrm>
            <a:off x="7046841" y="5262439"/>
            <a:ext cx="586502" cy="14948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6b7a340601_0_120"/>
          <p:cNvSpPr/>
          <p:nvPr/>
        </p:nvSpPr>
        <p:spPr>
          <a:xfrm>
            <a:off x="0" y="281902"/>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0" name="Google Shape;490;g36b7a340601_0_12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Il contributo dei ragazzi </a:t>
            </a:r>
            <a:endParaRPr b="1" i="0" sz="3200" u="none" cap="none" strike="noStrike">
              <a:solidFill>
                <a:srgbClr val="3D7F68"/>
              </a:solidFill>
              <a:latin typeface="Calibri"/>
              <a:ea typeface="Calibri"/>
              <a:cs typeface="Calibri"/>
              <a:sym typeface="Calibri"/>
            </a:endParaRPr>
          </a:p>
        </p:txBody>
      </p:sp>
      <p:sp>
        <p:nvSpPr>
          <p:cNvPr id="491" name="Google Shape;491;g36b7a340601_0_120"/>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2" name="Google Shape;492;g36b7a340601_0_12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493" name="Google Shape;493;g36b7a340601_0_12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pic>
        <p:nvPicPr>
          <p:cNvPr id="494" name="Google Shape;494;g36b7a340601_0_120" title="Schermata 2025-06-30 alle 09.48.04.png"/>
          <p:cNvPicPr preferRelativeResize="0"/>
          <p:nvPr/>
        </p:nvPicPr>
        <p:blipFill>
          <a:blip r:embed="rId4">
            <a:alphaModFix/>
          </a:blip>
          <a:stretch>
            <a:fillRect/>
          </a:stretch>
        </p:blipFill>
        <p:spPr>
          <a:xfrm>
            <a:off x="736150" y="1171951"/>
            <a:ext cx="7922749" cy="5609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36b7a340601_0_130"/>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0" name="Google Shape;500;g36b7a340601_0_130"/>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Qualche titolo</a:t>
            </a:r>
            <a:endParaRPr b="1" i="0" sz="3200" u="none" cap="none" strike="noStrike">
              <a:solidFill>
                <a:srgbClr val="3D7F68"/>
              </a:solidFill>
              <a:latin typeface="Calibri"/>
              <a:ea typeface="Calibri"/>
              <a:cs typeface="Calibri"/>
              <a:sym typeface="Calibri"/>
            </a:endParaRPr>
          </a:p>
        </p:txBody>
      </p:sp>
      <p:sp>
        <p:nvSpPr>
          <p:cNvPr id="501" name="Google Shape;501;g36b7a340601_0_130"/>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502" name="Google Shape;502;g36b7a340601_0_130"/>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503" name="Google Shape;503;g36b7a340601_0_130"/>
          <p:cNvSpPr txBox="1"/>
          <p:nvPr/>
        </p:nvSpPr>
        <p:spPr>
          <a:xfrm>
            <a:off x="1262744" y="1404261"/>
            <a:ext cx="6912300" cy="4710000"/>
          </a:xfrm>
          <a:prstGeom prst="rect">
            <a:avLst/>
          </a:prstGeom>
          <a:noFill/>
          <a:ln>
            <a:noFill/>
          </a:ln>
        </p:spPr>
        <p:txBody>
          <a:bodyPr anchorCtr="0" anchor="t" bIns="45700" lIns="45700" spcFirstLastPara="1" rIns="45700" wrap="square" tIns="45700">
            <a:spAutoFit/>
          </a:bodyPr>
          <a:lstStyle/>
          <a:p>
            <a:pPr indent="0" lvl="0" marL="0" rtl="0" algn="l">
              <a:spcBef>
                <a:spcPts val="0"/>
              </a:spcBef>
              <a:spcAft>
                <a:spcPts val="0"/>
              </a:spcAft>
              <a:buNone/>
            </a:pPr>
            <a:r>
              <a:rPr b="1" lang="it-IT" sz="5000">
                <a:solidFill>
                  <a:srgbClr val="A61C00"/>
                </a:solidFill>
                <a:latin typeface="Amatic SC"/>
                <a:ea typeface="Amatic SC"/>
                <a:cs typeface="Amatic SC"/>
                <a:sym typeface="Amatic SC"/>
              </a:rPr>
              <a:t>Sdraiati mentre fai tutto! </a:t>
            </a:r>
            <a:r>
              <a:rPr b="1" lang="it-IT" sz="5000">
                <a:solidFill>
                  <a:srgbClr val="1155CC"/>
                </a:solidFill>
                <a:latin typeface="Amatic SC"/>
                <a:ea typeface="Amatic SC"/>
                <a:cs typeface="Amatic SC"/>
                <a:sym typeface="Amatic SC"/>
              </a:rPr>
              <a:t>Il parco segreto   </a:t>
            </a:r>
            <a:r>
              <a:rPr b="1" lang="it-IT" sz="5000">
                <a:solidFill>
                  <a:srgbClr val="FFFF00"/>
                </a:solidFill>
                <a:latin typeface="Amatic SC"/>
                <a:ea typeface="Amatic SC"/>
                <a:cs typeface="Amatic SC"/>
                <a:sym typeface="Amatic SC"/>
              </a:rPr>
              <a:t>La biblio fantasia   </a:t>
            </a:r>
            <a:r>
              <a:rPr b="1" lang="it-IT" sz="5000">
                <a:solidFill>
                  <a:srgbClr val="FF9900"/>
                </a:solidFill>
                <a:latin typeface="Amatic SC"/>
                <a:ea typeface="Amatic SC"/>
                <a:cs typeface="Amatic SC"/>
                <a:sym typeface="Amatic SC"/>
              </a:rPr>
              <a:t>Tutti i sogni in uno   </a:t>
            </a:r>
            <a:r>
              <a:rPr b="1" lang="it-IT" sz="5000">
                <a:solidFill>
                  <a:srgbClr val="6AA84F"/>
                </a:solidFill>
                <a:latin typeface="Amatic SC"/>
                <a:ea typeface="Amatic SC"/>
                <a:cs typeface="Amatic SC"/>
                <a:sym typeface="Amatic SC"/>
              </a:rPr>
              <a:t>La modernità in un parco   </a:t>
            </a:r>
            <a:r>
              <a:rPr b="1" lang="it-IT" sz="5000">
                <a:solidFill>
                  <a:srgbClr val="A64D79"/>
                </a:solidFill>
                <a:latin typeface="Amatic SC"/>
                <a:ea typeface="Amatic SC"/>
                <a:cs typeface="Amatic SC"/>
                <a:sym typeface="Amatic SC"/>
              </a:rPr>
              <a:t>Operazione salva-parco   </a:t>
            </a:r>
            <a:r>
              <a:rPr b="1" lang="it-IT" sz="5000">
                <a:solidFill>
                  <a:srgbClr val="3D85C6"/>
                </a:solidFill>
                <a:latin typeface="Amatic SC"/>
                <a:ea typeface="Amatic SC"/>
                <a:cs typeface="Amatic SC"/>
                <a:sym typeface="Amatic SC"/>
              </a:rPr>
              <a:t>Un parco per tutti   </a:t>
            </a:r>
            <a:r>
              <a:rPr b="1" lang="it-IT" sz="5000">
                <a:solidFill>
                  <a:srgbClr val="CC0000"/>
                </a:solidFill>
                <a:latin typeface="Amatic SC"/>
                <a:ea typeface="Amatic SC"/>
                <a:cs typeface="Amatic SC"/>
                <a:sym typeface="Amatic SC"/>
              </a:rPr>
              <a:t>L’ideona per </a:t>
            </a:r>
            <a:endParaRPr b="1" sz="5000">
              <a:solidFill>
                <a:srgbClr val="CC0000"/>
              </a:solidFill>
              <a:latin typeface="Amatic SC"/>
              <a:ea typeface="Amatic SC"/>
              <a:cs typeface="Amatic SC"/>
              <a:sym typeface="Amatic SC"/>
            </a:endParaRPr>
          </a:p>
          <a:p>
            <a:pPr indent="0" lvl="0" marL="0" rtl="0" algn="l">
              <a:spcBef>
                <a:spcPts val="0"/>
              </a:spcBef>
              <a:spcAft>
                <a:spcPts val="0"/>
              </a:spcAft>
              <a:buNone/>
            </a:pPr>
            <a:r>
              <a:rPr b="1" lang="it-IT" sz="5000">
                <a:solidFill>
                  <a:srgbClr val="CC0000"/>
                </a:solidFill>
                <a:latin typeface="Amatic SC"/>
                <a:ea typeface="Amatic SC"/>
                <a:cs typeface="Amatic SC"/>
                <a:sym typeface="Amatic SC"/>
              </a:rPr>
              <a:t>il parco</a:t>
            </a:r>
            <a:endParaRPr b="1" sz="5000">
              <a:solidFill>
                <a:srgbClr val="CC0000"/>
              </a:solidFill>
              <a:latin typeface="Amatic SC"/>
              <a:ea typeface="Amatic SC"/>
              <a:cs typeface="Amatic SC"/>
              <a:sym typeface="Amatic SC"/>
            </a:endParaRPr>
          </a:p>
        </p:txBody>
      </p:sp>
      <p:pic>
        <p:nvPicPr>
          <p:cNvPr descr="Immagine che contiene schizzo, disegno, Arte bambini, sgabello&#10;&#10;Descrizione generata automaticamente" id="504" name="Google Shape;504;g36b7a340601_0_130"/>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505" name="Google Shape;505;g36b7a340601_0_130"/>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506" name="Google Shape;506;g36b7a340601_0_130"/>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507" name="Google Shape;507;g36b7a340601_0_130"/>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508" name="Google Shape;508;g36b7a340601_0_130"/>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16" title="494312577_1132839832209403_6558999622353181970_n.jpg"/>
          <p:cNvPicPr preferRelativeResize="0"/>
          <p:nvPr/>
        </p:nvPicPr>
        <p:blipFill rotWithShape="1">
          <a:blip r:embed="rId3">
            <a:alphaModFix/>
          </a:blip>
          <a:srcRect b="0" l="11801" r="0" t="0"/>
          <a:stretch/>
        </p:blipFill>
        <p:spPr>
          <a:xfrm>
            <a:off x="68575" y="0"/>
            <a:ext cx="9075425" cy="68579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6b6ed47fb5_0_77"/>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9" name="Google Shape;519;g36b6ed47fb5_0_77"/>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0" name="Google Shape;520;g36b6ed47fb5_0_77"/>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521" name="Google Shape;521;g36b6ed47fb5_0_77"/>
          <p:cNvSpPr txBox="1"/>
          <p:nvPr/>
        </p:nvSpPr>
        <p:spPr>
          <a:xfrm>
            <a:off x="800100" y="2372250"/>
            <a:ext cx="7799700" cy="1939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Action Planning. </a:t>
            </a:r>
            <a:endParaRPr b="1" sz="6000">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lang="it-IT" sz="6000">
                <a:solidFill>
                  <a:srgbClr val="E69138"/>
                </a:solidFill>
                <a:latin typeface="Calibri"/>
                <a:ea typeface="Calibri"/>
                <a:cs typeface="Calibri"/>
                <a:sym typeface="Calibri"/>
              </a:rPr>
              <a:t>E adesso azione!</a:t>
            </a:r>
            <a:endParaRPr b="1" sz="6000">
              <a:solidFill>
                <a:srgbClr val="E69138"/>
              </a:solidFill>
              <a:latin typeface="Calibri"/>
              <a:ea typeface="Calibri"/>
              <a:cs typeface="Calibri"/>
              <a:sym typeface="Calibri"/>
            </a:endParaRPr>
          </a:p>
        </p:txBody>
      </p:sp>
      <p:pic>
        <p:nvPicPr>
          <p:cNvPr descr="Immagine che contiene schermata, Policromia, Elementi grafici, grafica&#10;&#10;Descrizione generata automaticamente" id="522" name="Google Shape;522;g36b6ed47fb5_0_77"/>
          <p:cNvPicPr preferRelativeResize="0"/>
          <p:nvPr/>
        </p:nvPicPr>
        <p:blipFill rotWithShape="1">
          <a:blip r:embed="rId3">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523" name="Google Shape;523;g36b6ed47fb5_0_77"/>
          <p:cNvPicPr preferRelativeResize="0"/>
          <p:nvPr/>
        </p:nvPicPr>
        <p:blipFill rotWithShape="1">
          <a:blip r:embed="rId3">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524" name="Google Shape;524;g36b6ed47fb5_0_77"/>
          <p:cNvPicPr preferRelativeResize="0"/>
          <p:nvPr/>
        </p:nvPicPr>
        <p:blipFill rotWithShape="1">
          <a:blip r:embed="rId3">
            <a:alphaModFix/>
          </a:blip>
          <a:srcRect b="43002" l="16299" r="41940" t="29827"/>
          <a:stretch/>
        </p:blipFill>
        <p:spPr>
          <a:xfrm>
            <a:off x="3331507" y="5305046"/>
            <a:ext cx="3372726" cy="1588729"/>
          </a:xfrm>
          <a:prstGeom prst="rect">
            <a:avLst/>
          </a:prstGeom>
          <a:noFill/>
          <a:ln>
            <a:noFill/>
          </a:ln>
        </p:spPr>
      </p:pic>
      <p:pic>
        <p:nvPicPr>
          <p:cNvPr descr="Immagine che contiene schermata, Policromia, Elementi grafici, grafica&#10;&#10;Descrizione generata automaticamente" id="525" name="Google Shape;525;g36b6ed47fb5_0_77"/>
          <p:cNvPicPr preferRelativeResize="0"/>
          <p:nvPr/>
        </p:nvPicPr>
        <p:blipFill rotWithShape="1">
          <a:blip r:embed="rId3">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526" name="Google Shape;526;g36b6ed47fb5_0_77"/>
          <p:cNvPicPr preferRelativeResize="0"/>
          <p:nvPr/>
        </p:nvPicPr>
        <p:blipFill rotWithShape="1">
          <a:blip r:embed="rId3">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18" title="506285951_1323124199818837_8482587527095969804_n.jpg"/>
          <p:cNvPicPr preferRelativeResize="0"/>
          <p:nvPr/>
        </p:nvPicPr>
        <p:blipFill>
          <a:blip r:embed="rId3">
            <a:alphaModFix/>
          </a:blip>
          <a:stretch>
            <a:fillRect/>
          </a:stretch>
        </p:blipFill>
        <p:spPr>
          <a:xfrm>
            <a:off x="0" y="38100"/>
            <a:ext cx="9093202" cy="6819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 name="Google Shape;86;p5"/>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87" name="Google Shape;87;p5"/>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88" name="Google Shape;88;p5"/>
          <p:cNvSpPr txBox="1"/>
          <p:nvPr/>
        </p:nvSpPr>
        <p:spPr>
          <a:xfrm rot="-5400000">
            <a:off x="8312383" y="3803369"/>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89" name="Google Shape;89;p5"/>
          <p:cNvSpPr txBox="1"/>
          <p:nvPr/>
        </p:nvSpPr>
        <p:spPr>
          <a:xfrm>
            <a:off x="1216221" y="-8"/>
            <a:ext cx="7316100" cy="9903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2800"/>
              <a:buFont typeface="Calibri"/>
              <a:buNone/>
            </a:pPr>
            <a:r>
              <a:rPr b="1" lang="it-IT" sz="2800">
                <a:solidFill>
                  <a:srgbClr val="3D7F68"/>
                </a:solidFill>
                <a:latin typeface="Calibri"/>
                <a:ea typeface="Calibri"/>
                <a:cs typeface="Calibri"/>
                <a:sym typeface="Calibri"/>
              </a:rPr>
              <a:t>Il calendario finale</a:t>
            </a:r>
            <a:endParaRPr b="1" i="0" sz="2800" u="none" cap="none" strike="noStrike">
              <a:solidFill>
                <a:srgbClr val="C66C27"/>
              </a:solidFill>
              <a:latin typeface="Calibri"/>
              <a:ea typeface="Calibri"/>
              <a:cs typeface="Calibri"/>
              <a:sym typeface="Calibri"/>
            </a:endParaRPr>
          </a:p>
        </p:txBody>
      </p:sp>
      <p:sp>
        <p:nvSpPr>
          <p:cNvPr id="90" name="Google Shape;90;p5"/>
          <p:cNvSpPr txBox="1"/>
          <p:nvPr/>
        </p:nvSpPr>
        <p:spPr>
          <a:xfrm>
            <a:off x="1181100" y="619650"/>
            <a:ext cx="7432800" cy="5541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sz="2000">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26 marzo 2025 - Incontro di lancio</a:t>
            </a:r>
            <a:endParaRPr sz="1900">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marzo/aprile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Raccolta interviste</a:t>
            </a:r>
            <a:endParaRPr sz="1900">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7 aprile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Incontro di formazione</a:t>
            </a:r>
            <a:endParaRPr sz="1900">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7 aprile </a:t>
            </a:r>
            <a:r>
              <a:rPr b="1" lang="it-IT" sz="1900">
                <a:solidFill>
                  <a:srgbClr val="95C11E"/>
                </a:solidFill>
                <a:latin typeface="Calibri"/>
                <a:ea typeface="Calibri"/>
                <a:cs typeface="Calibri"/>
                <a:sym typeface="Calibri"/>
              </a:rPr>
              <a:t>2025 </a:t>
            </a:r>
            <a:r>
              <a:rPr b="1" lang="it-IT" sz="1900">
                <a:solidFill>
                  <a:srgbClr val="95C11E"/>
                </a:solidFill>
                <a:latin typeface="Calibri"/>
                <a:ea typeface="Calibri"/>
                <a:cs typeface="Calibri"/>
                <a:sym typeface="Calibri"/>
              </a:rPr>
              <a:t>- Riunione cabina di regia</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8 aprile </a:t>
            </a:r>
            <a:r>
              <a:rPr b="1" lang="it-IT" sz="1900">
                <a:solidFill>
                  <a:srgbClr val="95C11E"/>
                </a:solidFill>
                <a:latin typeface="Calibri"/>
                <a:ea typeface="Calibri"/>
                <a:cs typeface="Calibri"/>
                <a:sym typeface="Calibri"/>
              </a:rPr>
              <a:t>2025 </a:t>
            </a:r>
            <a:r>
              <a:rPr b="1" lang="it-IT" sz="1900">
                <a:solidFill>
                  <a:srgbClr val="95C11E"/>
                </a:solidFill>
                <a:latin typeface="Calibri"/>
                <a:ea typeface="Calibri"/>
                <a:cs typeface="Calibri"/>
                <a:sym typeface="Calibri"/>
              </a:rPr>
              <a:t>- Incontro di formazione</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16 aprile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Laboratorio di visioning</a:t>
            </a:r>
            <a:endParaRPr sz="1900">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23 aprile </a:t>
            </a:r>
            <a:r>
              <a:rPr b="1" lang="it-IT" sz="1900">
                <a:solidFill>
                  <a:srgbClr val="95C11E"/>
                </a:solidFill>
                <a:latin typeface="Calibri"/>
                <a:ea typeface="Calibri"/>
                <a:cs typeface="Calibri"/>
                <a:sym typeface="Calibri"/>
              </a:rPr>
              <a:t>2025 </a:t>
            </a:r>
            <a:r>
              <a:rPr b="1" lang="it-IT" sz="1900">
                <a:solidFill>
                  <a:srgbClr val="95C11E"/>
                </a:solidFill>
                <a:latin typeface="Calibri"/>
                <a:ea typeface="Calibri"/>
                <a:cs typeface="Calibri"/>
                <a:sym typeface="Calibri"/>
              </a:rPr>
              <a:t>- Intervento nella cogestione all’Istituto Natta</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28 aprile </a:t>
            </a:r>
            <a:r>
              <a:rPr lang="it-IT" sz="1900">
                <a:solidFill>
                  <a:schemeClr val="dk1"/>
                </a:solidFill>
                <a:latin typeface="Calibri"/>
                <a:ea typeface="Calibri"/>
                <a:cs typeface="Calibri"/>
                <a:sym typeface="Calibri"/>
              </a:rPr>
              <a:t>2025 - Incontri di formazione</a:t>
            </a:r>
            <a:endParaRPr sz="1900">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29 aprile </a:t>
            </a:r>
            <a:r>
              <a:rPr b="1" lang="it-IT" sz="1900">
                <a:solidFill>
                  <a:srgbClr val="95C11E"/>
                </a:solidFill>
                <a:latin typeface="Calibri"/>
                <a:ea typeface="Calibri"/>
                <a:cs typeface="Calibri"/>
                <a:sym typeface="Calibri"/>
              </a:rPr>
              <a:t>2025 </a:t>
            </a:r>
            <a:r>
              <a:rPr b="1" lang="it-IT" sz="1900">
                <a:solidFill>
                  <a:srgbClr val="95C11E"/>
                </a:solidFill>
                <a:latin typeface="Calibri"/>
                <a:ea typeface="Calibri"/>
                <a:cs typeface="Calibri"/>
                <a:sym typeface="Calibri"/>
              </a:rPr>
              <a:t>- Incontri di formazione</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30 aprile 2025 - Riunione cabina di regia on line</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aprile/ maggio </a:t>
            </a:r>
            <a:r>
              <a:rPr b="1" lang="it-IT" sz="1900">
                <a:solidFill>
                  <a:srgbClr val="95C11E"/>
                </a:solidFill>
                <a:latin typeface="Calibri"/>
                <a:ea typeface="Calibri"/>
                <a:cs typeface="Calibri"/>
                <a:sym typeface="Calibri"/>
              </a:rPr>
              <a:t>2025 </a:t>
            </a:r>
            <a:r>
              <a:rPr b="1" lang="it-IT" sz="1900">
                <a:solidFill>
                  <a:srgbClr val="95C11E"/>
                </a:solidFill>
                <a:latin typeface="Calibri"/>
                <a:ea typeface="Calibri"/>
                <a:cs typeface="Calibri"/>
                <a:sym typeface="Calibri"/>
              </a:rPr>
              <a:t>- Attività all’Istituto Matteotti </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5 maggio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Incontro di approfondimento</a:t>
            </a:r>
            <a:endParaRPr sz="1900">
              <a:latin typeface="Calibri"/>
              <a:ea typeface="Calibri"/>
              <a:cs typeface="Calibri"/>
              <a:sym typeface="Calibri"/>
            </a:endParaRPr>
          </a:p>
          <a:p>
            <a:pPr indent="-349250" lvl="0" marL="457200" rtl="0" algn="l">
              <a:spcBef>
                <a:spcPts val="0"/>
              </a:spcBef>
              <a:spcAft>
                <a:spcPts val="0"/>
              </a:spcAft>
              <a:buClr>
                <a:srgbClr val="95C11E"/>
              </a:buClr>
              <a:buSzPts val="1900"/>
              <a:buFont typeface="Calibri"/>
              <a:buChar char="➔"/>
            </a:pPr>
            <a:r>
              <a:rPr b="1" lang="it-IT" sz="1900">
                <a:solidFill>
                  <a:srgbClr val="95C11E"/>
                </a:solidFill>
                <a:latin typeface="Calibri"/>
                <a:ea typeface="Calibri"/>
                <a:cs typeface="Calibri"/>
                <a:sym typeface="Calibri"/>
              </a:rPr>
              <a:t>26 maggio 2025 - Riunione cabina di regia</a:t>
            </a:r>
            <a:endParaRPr b="1" sz="1900">
              <a:solidFill>
                <a:srgbClr val="95C11E"/>
              </a:solidFill>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17 maggio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Charrette</a:t>
            </a:r>
            <a:endParaRPr sz="1900">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14 giugno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Action Planning</a:t>
            </a:r>
            <a:endParaRPr sz="1900">
              <a:latin typeface="Calibri"/>
              <a:ea typeface="Calibri"/>
              <a:cs typeface="Calibri"/>
              <a:sym typeface="Calibri"/>
            </a:endParaRPr>
          </a:p>
          <a:p>
            <a:pPr indent="-349250" lvl="0" marL="457200" marR="0" rtl="0" algn="l">
              <a:lnSpc>
                <a:spcPct val="100000"/>
              </a:lnSpc>
              <a:spcBef>
                <a:spcPts val="0"/>
              </a:spcBef>
              <a:spcAft>
                <a:spcPts val="0"/>
              </a:spcAft>
              <a:buSzPts val="1900"/>
              <a:buFont typeface="Calibri"/>
              <a:buChar char="➔"/>
            </a:pPr>
            <a:r>
              <a:rPr lang="it-IT" sz="1900">
                <a:latin typeface="Calibri"/>
                <a:ea typeface="Calibri"/>
                <a:cs typeface="Calibri"/>
                <a:sym typeface="Calibri"/>
              </a:rPr>
              <a:t>30 giugno </a:t>
            </a:r>
            <a:r>
              <a:rPr lang="it-IT" sz="1900">
                <a:solidFill>
                  <a:schemeClr val="dk1"/>
                </a:solidFill>
                <a:latin typeface="Calibri"/>
                <a:ea typeface="Calibri"/>
                <a:cs typeface="Calibri"/>
                <a:sym typeface="Calibri"/>
              </a:rPr>
              <a:t>2025 </a:t>
            </a:r>
            <a:r>
              <a:rPr lang="it-IT" sz="1900">
                <a:latin typeface="Calibri"/>
                <a:ea typeface="Calibri"/>
                <a:cs typeface="Calibri"/>
                <a:sym typeface="Calibri"/>
              </a:rPr>
              <a:t>- Incontro di chiusura</a:t>
            </a:r>
            <a:endParaRPr sz="17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t/>
            </a:r>
            <a:endParaRPr sz="1300"/>
          </a:p>
          <a:p>
            <a:pPr indent="0" lvl="0" marL="0" marR="0" rtl="0" algn="l">
              <a:lnSpc>
                <a:spcPct val="100000"/>
              </a:lnSpc>
              <a:spcBef>
                <a:spcPts val="0"/>
              </a:spcBef>
              <a:spcAft>
                <a:spcPts val="0"/>
              </a:spcAft>
              <a:buClr>
                <a:srgbClr val="000000"/>
              </a:buClr>
              <a:buSzPts val="1800"/>
              <a:buFont typeface="Calibri"/>
              <a:buNone/>
            </a:pPr>
            <a:r>
              <a:t/>
            </a:r>
            <a:endParaRPr b="0" i="0" sz="1700" u="none" cap="none" strike="noStrike">
              <a:solidFill>
                <a:srgbClr val="000000"/>
              </a:solidFill>
              <a:latin typeface="Calibri"/>
              <a:ea typeface="Calibri"/>
              <a:cs typeface="Calibri"/>
              <a:sym typeface="Calibri"/>
            </a:endParaRPr>
          </a:p>
        </p:txBody>
      </p:sp>
      <p:pic>
        <p:nvPicPr>
          <p:cNvPr descr="Immagine che contiene schermata, Policromia, Elementi grafici, grafica&#10;&#10;Descrizione generata automaticamente" id="91" name="Google Shape;91;p5"/>
          <p:cNvPicPr preferRelativeResize="0"/>
          <p:nvPr/>
        </p:nvPicPr>
        <p:blipFill rotWithShape="1">
          <a:blip r:embed="rId4">
            <a:alphaModFix/>
          </a:blip>
          <a:srcRect b="43002" l="16299" r="41940" t="29827"/>
          <a:stretch/>
        </p:blipFill>
        <p:spPr>
          <a:xfrm>
            <a:off x="1969564" y="5543863"/>
            <a:ext cx="3372726" cy="1588729"/>
          </a:xfrm>
          <a:prstGeom prst="rect">
            <a:avLst/>
          </a:prstGeom>
          <a:noFill/>
          <a:ln>
            <a:noFill/>
          </a:ln>
        </p:spPr>
      </p:pic>
      <p:pic>
        <p:nvPicPr>
          <p:cNvPr descr="Immagine che contiene schermata, Policromia, Elementi grafici, grafica&#10;&#10;Descrizione generata automaticamente" id="92" name="Google Shape;92;p5"/>
          <p:cNvPicPr preferRelativeResize="0"/>
          <p:nvPr/>
        </p:nvPicPr>
        <p:blipFill rotWithShape="1">
          <a:blip r:embed="rId4">
            <a:alphaModFix/>
          </a:blip>
          <a:srcRect b="43002" l="16299" r="41940" t="29827"/>
          <a:stretch/>
        </p:blipFill>
        <p:spPr>
          <a:xfrm>
            <a:off x="5676197" y="5305046"/>
            <a:ext cx="3372726" cy="1588729"/>
          </a:xfrm>
          <a:prstGeom prst="rect">
            <a:avLst/>
          </a:prstGeom>
          <a:noFill/>
          <a:ln>
            <a:noFill/>
          </a:ln>
        </p:spPr>
      </p:pic>
      <p:pic>
        <p:nvPicPr>
          <p:cNvPr descr="Immagine che contiene schermata, Policromia, Elementi grafici, grafica&#10;&#10;Descrizione generata automaticamente" id="93" name="Google Shape;93;p5"/>
          <p:cNvPicPr preferRelativeResize="0"/>
          <p:nvPr/>
        </p:nvPicPr>
        <p:blipFill rotWithShape="1">
          <a:blip r:embed="rId4">
            <a:alphaModFix/>
          </a:blip>
          <a:srcRect b="43002" l="16299" r="41940" t="29827"/>
          <a:stretch/>
        </p:blipFill>
        <p:spPr>
          <a:xfrm>
            <a:off x="3537232" y="5321646"/>
            <a:ext cx="3372726" cy="1588729"/>
          </a:xfrm>
          <a:prstGeom prst="rect">
            <a:avLst/>
          </a:prstGeom>
          <a:noFill/>
          <a:ln>
            <a:noFill/>
          </a:ln>
        </p:spPr>
      </p:pic>
      <p:pic>
        <p:nvPicPr>
          <p:cNvPr descr="Immagine che contiene schermata, Policromia, Elementi grafici, grafica&#10;&#10;Descrizione generata automaticamente" id="94" name="Google Shape;94;p5"/>
          <p:cNvPicPr preferRelativeResize="0"/>
          <p:nvPr/>
        </p:nvPicPr>
        <p:blipFill rotWithShape="1">
          <a:blip r:embed="rId4">
            <a:alphaModFix/>
          </a:blip>
          <a:srcRect b="40111" l="39643" r="42305" t="32718"/>
          <a:stretch/>
        </p:blipFill>
        <p:spPr>
          <a:xfrm>
            <a:off x="1056124" y="5574919"/>
            <a:ext cx="1457967" cy="1588729"/>
          </a:xfrm>
          <a:prstGeom prst="rect">
            <a:avLst/>
          </a:prstGeom>
          <a:noFill/>
          <a:ln>
            <a:noFill/>
          </a:ln>
        </p:spPr>
      </p:pic>
      <p:pic>
        <p:nvPicPr>
          <p:cNvPr descr="Immagine che contiene schermata, Policromia, Elementi grafici, grafica&#10;&#10;Descrizione generata automaticamente" id="95" name="Google Shape;95;p5"/>
          <p:cNvPicPr preferRelativeResize="0"/>
          <p:nvPr/>
        </p:nvPicPr>
        <p:blipFill rotWithShape="1">
          <a:blip r:embed="rId4">
            <a:alphaModFix/>
          </a:blip>
          <a:srcRect b="47087" l="24932" r="41942" t="29826"/>
          <a:stretch/>
        </p:blipFill>
        <p:spPr>
          <a:xfrm>
            <a:off x="0" y="5543875"/>
            <a:ext cx="2675300" cy="13499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7"/>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7" name="Google Shape;537;p17"/>
          <p:cNvSpPr txBox="1"/>
          <p:nvPr/>
        </p:nvSpPr>
        <p:spPr>
          <a:xfrm>
            <a:off x="1259596" y="195943"/>
            <a:ext cx="7316159" cy="707572"/>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i="0" lang="it-IT" sz="3200" u="none" cap="none" strike="noStrike">
                <a:solidFill>
                  <a:srgbClr val="3D7F68"/>
                </a:solidFill>
                <a:latin typeface="Calibri"/>
                <a:ea typeface="Calibri"/>
                <a:cs typeface="Calibri"/>
                <a:sym typeface="Calibri"/>
              </a:rPr>
              <a:t>Action Planning e OST: cosa abbia</a:t>
            </a:r>
            <a:r>
              <a:rPr b="1" lang="it-IT" sz="3200">
                <a:solidFill>
                  <a:srgbClr val="3D7F68"/>
                </a:solidFill>
                <a:latin typeface="Calibri"/>
                <a:ea typeface="Calibri"/>
                <a:cs typeface="Calibri"/>
                <a:sym typeface="Calibri"/>
              </a:rPr>
              <a:t>mo fatto</a:t>
            </a:r>
            <a:endParaRPr b="1" i="0" sz="3200" u="none" cap="none" strike="noStrike">
              <a:solidFill>
                <a:srgbClr val="3D7F68"/>
              </a:solidFill>
              <a:latin typeface="Calibri"/>
              <a:ea typeface="Calibri"/>
              <a:cs typeface="Calibri"/>
              <a:sym typeface="Calibri"/>
            </a:endParaRPr>
          </a:p>
        </p:txBody>
      </p:sp>
      <p:sp>
        <p:nvSpPr>
          <p:cNvPr id="538" name="Google Shape;538;p17"/>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539" name="Google Shape;539;p17"/>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540" name="Google Shape;540;p17"/>
          <p:cNvSpPr txBox="1"/>
          <p:nvPr/>
        </p:nvSpPr>
        <p:spPr>
          <a:xfrm>
            <a:off x="1110344" y="1175661"/>
            <a:ext cx="6912300" cy="33246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Un laboratorio di una giornata con pranzo al sacco.</a:t>
            </a:r>
            <a:endParaRPr sz="2000">
              <a:latin typeface="Calibri"/>
              <a:ea typeface="Calibri"/>
              <a:cs typeface="Calibri"/>
              <a:sym typeface="Calibri"/>
            </a:endParaRPr>
          </a:p>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Connessione con il progetto “Tatami erranti”. </a:t>
            </a:r>
            <a:endParaRPr sz="2000">
              <a:latin typeface="Calibri"/>
              <a:ea typeface="Calibri"/>
              <a:cs typeface="Calibri"/>
              <a:sym typeface="Calibri"/>
            </a:endParaRPr>
          </a:p>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Abbiamo lavorato con lo strumento dell’Open Space Technology, laboratorio che mette al centro le proposte che emergono dal gruppo di partecipanti presenti. </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L’agenda dei lavori ad inizio mattina era un foglio bianco. </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Avevamo solo una domanda cui volevamo trovare tante diverse, possibili risposte: </a:t>
            </a:r>
            <a:endParaRPr sz="2000">
              <a:latin typeface="Calibri"/>
              <a:ea typeface="Calibri"/>
              <a:cs typeface="Calibri"/>
              <a:sym typeface="Calibri"/>
            </a:endParaRPr>
          </a:p>
          <a:p>
            <a:pPr indent="0" lvl="0" marL="457200" marR="0" rtl="0" algn="l">
              <a:lnSpc>
                <a:spcPct val="90000"/>
              </a:lnSpc>
              <a:spcBef>
                <a:spcPts val="600"/>
              </a:spcBef>
              <a:spcAft>
                <a:spcPts val="0"/>
              </a:spcAft>
              <a:buNone/>
            </a:pPr>
            <a:r>
              <a:t/>
            </a:r>
            <a:endParaRPr sz="2000">
              <a:latin typeface="Calibri"/>
              <a:ea typeface="Calibri"/>
              <a:cs typeface="Calibri"/>
              <a:sym typeface="Calibri"/>
            </a:endParaRPr>
          </a:p>
          <a:p>
            <a:pPr indent="0" lvl="0" marL="457200" marR="0" rtl="0" algn="l">
              <a:lnSpc>
                <a:spcPct val="90000"/>
              </a:lnSpc>
              <a:spcBef>
                <a:spcPts val="600"/>
              </a:spcBef>
              <a:spcAft>
                <a:spcPts val="600"/>
              </a:spcAft>
              <a:buNone/>
            </a:pPr>
            <a:r>
              <a:t/>
            </a:r>
            <a:endParaRPr sz="2000">
              <a:latin typeface="Calibri"/>
              <a:ea typeface="Calibri"/>
              <a:cs typeface="Calibri"/>
              <a:sym typeface="Calibri"/>
            </a:endParaRPr>
          </a:p>
        </p:txBody>
      </p:sp>
      <p:sp>
        <p:nvSpPr>
          <p:cNvPr id="541" name="Google Shape;541;p17"/>
          <p:cNvSpPr txBox="1"/>
          <p:nvPr/>
        </p:nvSpPr>
        <p:spPr>
          <a:xfrm rot="-5400000">
            <a:off x="8312383" y="3425681"/>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542" name="Google Shape;542;p17" title="Schermata 2025-06-30 alle 10.45.57.png"/>
          <p:cNvPicPr preferRelativeResize="0"/>
          <p:nvPr/>
        </p:nvPicPr>
        <p:blipFill rotWithShape="1">
          <a:blip r:embed="rId4">
            <a:alphaModFix/>
          </a:blip>
          <a:srcRect b="41581" l="43419" r="0" t="20231"/>
          <a:stretch/>
        </p:blipFill>
        <p:spPr>
          <a:xfrm>
            <a:off x="1412000" y="3889600"/>
            <a:ext cx="6105900" cy="2877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g36b7a340601_0_154" title="Schermata 2025-06-30 alle 10.56.01.png"/>
          <p:cNvPicPr preferRelativeResize="0"/>
          <p:nvPr/>
        </p:nvPicPr>
        <p:blipFill>
          <a:blip r:embed="rId3">
            <a:alphaModFix/>
          </a:blip>
          <a:stretch>
            <a:fillRect/>
          </a:stretch>
        </p:blipFill>
        <p:spPr>
          <a:xfrm>
            <a:off x="1165850" y="102100"/>
            <a:ext cx="6277000" cy="6525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g36b7a340601_0_149" title="Schermata 2025-06-30 alle 10.49.42.png"/>
          <p:cNvPicPr preferRelativeResize="0"/>
          <p:nvPr/>
        </p:nvPicPr>
        <p:blipFill>
          <a:blip r:embed="rId3">
            <a:alphaModFix/>
          </a:blip>
          <a:stretch>
            <a:fillRect/>
          </a:stretch>
        </p:blipFill>
        <p:spPr>
          <a:xfrm>
            <a:off x="7300" y="0"/>
            <a:ext cx="9212900" cy="68579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g36b6ed47fb5_0_90" title="507137256_1323124069818850_1957351153761192245_n.jpg"/>
          <p:cNvPicPr preferRelativeResize="0"/>
          <p:nvPr/>
        </p:nvPicPr>
        <p:blipFill rotWithShape="1">
          <a:blip r:embed="rId3">
            <a:alphaModFix/>
          </a:blip>
          <a:srcRect b="0" l="0" r="0" t="18126"/>
          <a:stretch/>
        </p:blipFill>
        <p:spPr>
          <a:xfrm>
            <a:off x="0" y="-57899"/>
            <a:ext cx="9143999" cy="4213025"/>
          </a:xfrm>
          <a:prstGeom prst="rect">
            <a:avLst/>
          </a:prstGeom>
          <a:noFill/>
          <a:ln>
            <a:noFill/>
          </a:ln>
        </p:spPr>
      </p:pic>
      <p:pic>
        <p:nvPicPr>
          <p:cNvPr id="558" name="Google Shape;558;g36b6ed47fb5_0_90" title="506668646_1322917563172834_7195770393464457232_n.jpg"/>
          <p:cNvPicPr preferRelativeResize="0"/>
          <p:nvPr/>
        </p:nvPicPr>
        <p:blipFill>
          <a:blip r:embed="rId4">
            <a:alphaModFix/>
          </a:blip>
          <a:stretch>
            <a:fillRect/>
          </a:stretch>
        </p:blipFill>
        <p:spPr>
          <a:xfrm>
            <a:off x="0" y="3386700"/>
            <a:ext cx="4704599" cy="3471299"/>
          </a:xfrm>
          <a:prstGeom prst="rect">
            <a:avLst/>
          </a:prstGeom>
          <a:noFill/>
          <a:ln>
            <a:noFill/>
          </a:ln>
        </p:spPr>
      </p:pic>
      <p:pic>
        <p:nvPicPr>
          <p:cNvPr id="559" name="Google Shape;559;g36b6ed47fb5_0_90" title="506677011_1322917509839506_8238916634857534778_n.jpg"/>
          <p:cNvPicPr preferRelativeResize="0"/>
          <p:nvPr/>
        </p:nvPicPr>
        <p:blipFill>
          <a:blip r:embed="rId5">
            <a:alphaModFix/>
          </a:blip>
          <a:stretch>
            <a:fillRect/>
          </a:stretch>
        </p:blipFill>
        <p:spPr>
          <a:xfrm>
            <a:off x="4704600" y="3550376"/>
            <a:ext cx="4439398" cy="33295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6b7a340601_0_174"/>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5" name="Google Shape;565;g36b7a340601_0_174"/>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Una proposta… per il primo “Cantiere”</a:t>
            </a:r>
            <a:endParaRPr b="1" i="0" sz="3200" u="none" cap="none" strike="noStrike">
              <a:solidFill>
                <a:srgbClr val="3D7F68"/>
              </a:solidFill>
              <a:latin typeface="Calibri"/>
              <a:ea typeface="Calibri"/>
              <a:cs typeface="Calibri"/>
              <a:sym typeface="Calibri"/>
            </a:endParaRPr>
          </a:p>
        </p:txBody>
      </p:sp>
      <p:sp>
        <p:nvSpPr>
          <p:cNvPr id="566" name="Google Shape;566;g36b7a340601_0_174"/>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567" name="Google Shape;567;g36b7a340601_0_174"/>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568" name="Google Shape;568;g36b7a340601_0_174"/>
          <p:cNvSpPr txBox="1"/>
          <p:nvPr/>
        </p:nvSpPr>
        <p:spPr>
          <a:xfrm>
            <a:off x="1110344" y="1480461"/>
            <a:ext cx="6912300" cy="48333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600"/>
              </a:spcBef>
              <a:spcAft>
                <a:spcPts val="0"/>
              </a:spcAft>
              <a:buNone/>
            </a:pPr>
            <a:r>
              <a:rPr lang="it-IT" sz="2000">
                <a:latin typeface="Calibri"/>
                <a:ea typeface="Calibri"/>
                <a:cs typeface="Calibri"/>
                <a:sym typeface="Calibri"/>
              </a:rPr>
              <a:t>Il </a:t>
            </a:r>
            <a:r>
              <a:rPr b="1" lang="it-IT" sz="2000">
                <a:latin typeface="Calibri"/>
                <a:ea typeface="Calibri"/>
                <a:cs typeface="Calibri"/>
                <a:sym typeface="Calibri"/>
              </a:rPr>
              <a:t>Dipartimento Educazione del Castello di Rivoli</a:t>
            </a:r>
            <a:r>
              <a:rPr lang="it-IT" sz="2000">
                <a:latin typeface="Calibri"/>
                <a:ea typeface="Calibri"/>
                <a:cs typeface="Calibri"/>
                <a:sym typeface="Calibri"/>
              </a:rPr>
              <a:t> ha fatto pervenire una sua proposta che riguarda il rifacimento del muro perimetrale attraverso un’iniziativa di wall painting. </a:t>
            </a:r>
            <a:br>
              <a:rPr lang="it-IT" sz="2000">
                <a:latin typeface="Calibri"/>
                <a:ea typeface="Calibri"/>
                <a:cs typeface="Calibri"/>
                <a:sym typeface="Calibri"/>
              </a:rPr>
            </a:br>
            <a:endParaRPr sz="2000">
              <a:latin typeface="Calibri"/>
              <a:ea typeface="Calibri"/>
              <a:cs typeface="Calibri"/>
              <a:sym typeface="Calibri"/>
            </a:endParaRPr>
          </a:p>
          <a:p>
            <a:pPr indent="0" lvl="0" marL="0" marR="0" rtl="0" algn="l">
              <a:lnSpc>
                <a:spcPct val="90000"/>
              </a:lnSpc>
              <a:spcBef>
                <a:spcPts val="600"/>
              </a:spcBef>
              <a:spcAft>
                <a:spcPts val="0"/>
              </a:spcAft>
              <a:buNone/>
            </a:pPr>
            <a:r>
              <a:rPr lang="it-IT" sz="2000">
                <a:latin typeface="Calibri"/>
                <a:ea typeface="Calibri"/>
                <a:cs typeface="Calibri"/>
                <a:sym typeface="Calibri"/>
              </a:rPr>
              <a:t>Il muro perimetrale deve diventare </a:t>
            </a:r>
            <a:r>
              <a:rPr b="1" lang="it-IT" sz="2000">
                <a:latin typeface="Calibri"/>
                <a:ea typeface="Calibri"/>
                <a:cs typeface="Calibri"/>
                <a:sym typeface="Calibri"/>
              </a:rPr>
              <a:t>l’insegna della biblioteca</a:t>
            </a:r>
            <a:r>
              <a:rPr lang="it-IT" sz="2000">
                <a:latin typeface="Calibri"/>
                <a:ea typeface="Calibri"/>
                <a:cs typeface="Calibri"/>
                <a:sym typeface="Calibri"/>
              </a:rPr>
              <a:t>. </a:t>
            </a:r>
            <a:br>
              <a:rPr lang="it-IT" sz="2000">
                <a:latin typeface="Calibri"/>
                <a:ea typeface="Calibri"/>
                <a:cs typeface="Calibri"/>
                <a:sym typeface="Calibri"/>
              </a:rPr>
            </a:br>
            <a:endParaRPr sz="2000">
              <a:latin typeface="Calibri"/>
              <a:ea typeface="Calibri"/>
              <a:cs typeface="Calibri"/>
              <a:sym typeface="Calibri"/>
            </a:endParaRPr>
          </a:p>
          <a:p>
            <a:pPr indent="0" lvl="0" marL="0" marR="0" rtl="0" algn="l">
              <a:lnSpc>
                <a:spcPct val="90000"/>
              </a:lnSpc>
              <a:spcBef>
                <a:spcPts val="600"/>
              </a:spcBef>
              <a:spcAft>
                <a:spcPts val="0"/>
              </a:spcAft>
              <a:buNone/>
            </a:pPr>
            <a:r>
              <a:rPr lang="it-IT" sz="2000">
                <a:latin typeface="Calibri"/>
                <a:ea typeface="Calibri"/>
                <a:cs typeface="Calibri"/>
                <a:sym typeface="Calibri"/>
              </a:rPr>
              <a:t>Come già accaduto nel 2006, per la prima iniziativa di wall painting, il Dipartimento Educativo propone di coinvolgere i ragazzi nella progettazione del disegno e nella realizzazione dell’intervento. </a:t>
            </a:r>
            <a:endParaRPr sz="2000">
              <a:latin typeface="Calibri"/>
              <a:ea typeface="Calibri"/>
              <a:cs typeface="Calibri"/>
              <a:sym typeface="Calibri"/>
            </a:endParaRPr>
          </a:p>
          <a:p>
            <a:pPr indent="0" lvl="0" marL="0" marR="0" rtl="0" algn="l">
              <a:lnSpc>
                <a:spcPct val="90000"/>
              </a:lnSpc>
              <a:spcBef>
                <a:spcPts val="600"/>
              </a:spcBef>
              <a:spcAft>
                <a:spcPts val="0"/>
              </a:spcAft>
              <a:buNone/>
            </a:pPr>
            <a:r>
              <a:t/>
            </a:r>
            <a:endParaRPr sz="2000">
              <a:latin typeface="Calibri"/>
              <a:ea typeface="Calibri"/>
              <a:cs typeface="Calibri"/>
              <a:sym typeface="Calibri"/>
            </a:endParaRPr>
          </a:p>
          <a:p>
            <a:pPr indent="0" lvl="0" marL="0" marR="0" rtl="0" algn="l">
              <a:lnSpc>
                <a:spcPct val="90000"/>
              </a:lnSpc>
              <a:spcBef>
                <a:spcPts val="600"/>
              </a:spcBef>
              <a:spcAft>
                <a:spcPts val="600"/>
              </a:spcAft>
              <a:buNone/>
            </a:pPr>
            <a:r>
              <a:rPr lang="it-IT" sz="2000">
                <a:latin typeface="Calibri"/>
                <a:ea typeface="Calibri"/>
                <a:cs typeface="Calibri"/>
                <a:sym typeface="Calibri"/>
              </a:rPr>
              <a:t>“Una chiamata all’azione e al protagonismo dei giovani per prendersi cura della comunità, attraverso le idee e i linguaggi delle arti contemporanee. (...) Attraverso la cura dei luoghi, ci prendiamo cura di noi stessi e delle persone che li frequentano, in una pratica esperienziale di democrazia partecipativa”.</a:t>
            </a:r>
            <a:endParaRPr sz="2000">
              <a:latin typeface="Calibri"/>
              <a:ea typeface="Calibri"/>
              <a:cs typeface="Calibri"/>
              <a:sym typeface="Calibri"/>
            </a:endParaRPr>
          </a:p>
        </p:txBody>
      </p:sp>
      <p:sp>
        <p:nvSpPr>
          <p:cNvPr id="569" name="Google Shape;569;g36b7a340601_0_174"/>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36b6ed47fb5_0_97"/>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5" name="Google Shape;575;g36b6ed47fb5_0_97"/>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Quizzailparco! Quizzalabiblio!</a:t>
            </a:r>
            <a:endParaRPr b="1" i="0" sz="3200" u="none" cap="none" strike="noStrike">
              <a:solidFill>
                <a:srgbClr val="3D7F68"/>
              </a:solidFill>
              <a:latin typeface="Calibri"/>
              <a:ea typeface="Calibri"/>
              <a:cs typeface="Calibri"/>
              <a:sym typeface="Calibri"/>
            </a:endParaRPr>
          </a:p>
        </p:txBody>
      </p:sp>
      <p:sp>
        <p:nvSpPr>
          <p:cNvPr id="576" name="Google Shape;576;g36b6ed47fb5_0_97"/>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577" name="Google Shape;577;g36b6ed47fb5_0_97"/>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578" name="Google Shape;578;g36b6ed47fb5_0_97"/>
          <p:cNvSpPr txBox="1"/>
          <p:nvPr/>
        </p:nvSpPr>
        <p:spPr>
          <a:xfrm>
            <a:off x="1420376" y="3233050"/>
            <a:ext cx="3182100" cy="31707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Cosa vorresti che diventasse questo parco?</a:t>
            </a:r>
            <a:endParaRPr sz="2000">
              <a:latin typeface="Calibri"/>
              <a:ea typeface="Calibri"/>
              <a:cs typeface="Calibri"/>
              <a:sym typeface="Calibri"/>
            </a:endParaRPr>
          </a:p>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Qual è il punto di forza della biblioteca?</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Se fossi una farfalla con i super poteri, che cosa faresti sparire?</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Cosa vuoi tenere di quello che c’è?</a:t>
            </a:r>
            <a:endParaRPr sz="2000">
              <a:latin typeface="Calibri"/>
              <a:ea typeface="Calibri"/>
              <a:cs typeface="Calibri"/>
              <a:sym typeface="Calibri"/>
            </a:endParaRPr>
          </a:p>
          <a:p>
            <a:pPr indent="-342900" lvl="0" marL="342900" marR="0" rtl="0" algn="l">
              <a:lnSpc>
                <a:spcPct val="90000"/>
              </a:lnSpc>
              <a:spcBef>
                <a:spcPts val="600"/>
              </a:spcBef>
              <a:spcAft>
                <a:spcPts val="600"/>
              </a:spcAft>
              <a:buSzPts val="2000"/>
              <a:buFont typeface="Calibri"/>
              <a:buChar char="✔"/>
            </a:pPr>
            <a:r>
              <a:rPr lang="it-IT" sz="2000">
                <a:latin typeface="Calibri"/>
                <a:ea typeface="Calibri"/>
                <a:cs typeface="Calibri"/>
                <a:sym typeface="Calibri"/>
              </a:rPr>
              <a:t>Come vuoi contribuire?</a:t>
            </a:r>
            <a:endParaRPr sz="2000">
              <a:latin typeface="Calibri"/>
              <a:ea typeface="Calibri"/>
              <a:cs typeface="Calibri"/>
              <a:sym typeface="Calibri"/>
            </a:endParaRPr>
          </a:p>
        </p:txBody>
      </p:sp>
      <p:sp>
        <p:nvSpPr>
          <p:cNvPr id="579" name="Google Shape;579;g36b6ed47fb5_0_97"/>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
        <p:nvSpPr>
          <p:cNvPr id="580" name="Google Shape;580;g36b6ed47fb5_0_97"/>
          <p:cNvSpPr txBox="1"/>
          <p:nvPr/>
        </p:nvSpPr>
        <p:spPr>
          <a:xfrm>
            <a:off x="1275600" y="1531625"/>
            <a:ext cx="35937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IT" sz="2400">
                <a:solidFill>
                  <a:srgbClr val="CC4125"/>
                </a:solidFill>
                <a:latin typeface="Calibri"/>
                <a:ea typeface="Calibri"/>
                <a:cs typeface="Calibri"/>
                <a:sym typeface="Calibri"/>
              </a:rPr>
              <a:t>Cambiamo insieme il parco e la biblioteca. Scansiona il QRcode e raccontaci la tua idea</a:t>
            </a:r>
            <a:endParaRPr b="1" sz="2400">
              <a:solidFill>
                <a:srgbClr val="CC4125"/>
              </a:solidFill>
              <a:latin typeface="Calibri"/>
              <a:ea typeface="Calibri"/>
              <a:cs typeface="Calibri"/>
              <a:sym typeface="Calibri"/>
            </a:endParaRPr>
          </a:p>
        </p:txBody>
      </p:sp>
      <p:pic>
        <p:nvPicPr>
          <p:cNvPr id="581" name="Google Shape;581;g36b6ed47fb5_0_97" title="Schermata 2025-06-30 alle 13.02.05.png"/>
          <p:cNvPicPr preferRelativeResize="0"/>
          <p:nvPr/>
        </p:nvPicPr>
        <p:blipFill>
          <a:blip r:embed="rId4">
            <a:alphaModFix/>
          </a:blip>
          <a:stretch>
            <a:fillRect/>
          </a:stretch>
        </p:blipFill>
        <p:spPr>
          <a:xfrm>
            <a:off x="5116075" y="1395300"/>
            <a:ext cx="3932849" cy="5462699"/>
          </a:xfrm>
          <a:prstGeom prst="rect">
            <a:avLst/>
          </a:prstGeom>
          <a:solidFill>
            <a:srgbClr val="FFFFFF"/>
          </a:solid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36b7a340601_0_202"/>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7" name="Google Shape;587;g36b7a340601_0_202"/>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Quizzailparco! Quizzalabiblio!</a:t>
            </a:r>
            <a:endParaRPr b="1" i="0" sz="3200" u="none" cap="none" strike="noStrike">
              <a:solidFill>
                <a:srgbClr val="3D7F68"/>
              </a:solidFill>
              <a:latin typeface="Calibri"/>
              <a:ea typeface="Calibri"/>
              <a:cs typeface="Calibri"/>
              <a:sym typeface="Calibri"/>
            </a:endParaRPr>
          </a:p>
        </p:txBody>
      </p:sp>
      <p:sp>
        <p:nvSpPr>
          <p:cNvPr id="588" name="Google Shape;588;g36b7a340601_0_202"/>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589" name="Google Shape;589;g36b7a340601_0_202"/>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590" name="Google Shape;590;g36b7a340601_0_202"/>
          <p:cNvSpPr txBox="1"/>
          <p:nvPr/>
        </p:nvSpPr>
        <p:spPr>
          <a:xfrm>
            <a:off x="1392950" y="2121400"/>
            <a:ext cx="3325500" cy="40020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L’allestimento con i poster ha avuto vita breve. </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12 risposte in totale</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Il parco profuma di “cultura a 360° e libertà d’espressione”, di fiori, vita, freschezza, serenità.</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Le proposte riguardano arte visiva (wall painting), scrittura creativa, “la vetrina dei talenti”</a:t>
            </a:r>
            <a:endParaRPr sz="2000">
              <a:latin typeface="Calibri"/>
              <a:ea typeface="Calibri"/>
              <a:cs typeface="Calibri"/>
              <a:sym typeface="Calibri"/>
            </a:endParaRPr>
          </a:p>
          <a:p>
            <a:pPr indent="-342900" lvl="0" marL="342900" marR="0" rtl="0" algn="l">
              <a:lnSpc>
                <a:spcPct val="90000"/>
              </a:lnSpc>
              <a:spcBef>
                <a:spcPts val="600"/>
              </a:spcBef>
              <a:spcAft>
                <a:spcPts val="600"/>
              </a:spcAft>
              <a:buSzPts val="2000"/>
              <a:buFont typeface="Calibri"/>
              <a:buChar char="✔"/>
            </a:pPr>
            <a:r>
              <a:rPr lang="it-IT" sz="2000">
                <a:latin typeface="Calibri"/>
                <a:ea typeface="Calibri"/>
                <a:cs typeface="Calibri"/>
                <a:sym typeface="Calibri"/>
              </a:rPr>
              <a:t>Disponibilità a impegnarsi concretamente. </a:t>
            </a:r>
            <a:endParaRPr sz="2000">
              <a:latin typeface="Calibri"/>
              <a:ea typeface="Calibri"/>
              <a:cs typeface="Calibri"/>
              <a:sym typeface="Calibri"/>
            </a:endParaRPr>
          </a:p>
        </p:txBody>
      </p:sp>
      <p:sp>
        <p:nvSpPr>
          <p:cNvPr id="591" name="Google Shape;591;g36b7a340601_0_202"/>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id="592" name="Google Shape;592;g36b7a340601_0_202" title="Schermata 2025-06-30 alle 13.06.39.png"/>
          <p:cNvPicPr preferRelativeResize="0"/>
          <p:nvPr/>
        </p:nvPicPr>
        <p:blipFill>
          <a:blip r:embed="rId4">
            <a:alphaModFix/>
          </a:blip>
          <a:stretch>
            <a:fillRect/>
          </a:stretch>
        </p:blipFill>
        <p:spPr>
          <a:xfrm>
            <a:off x="5245374" y="1395300"/>
            <a:ext cx="3826300" cy="5385149"/>
          </a:xfrm>
          <a:prstGeom prst="rect">
            <a:avLst/>
          </a:prstGeom>
          <a:noFill/>
          <a:ln>
            <a:noFill/>
          </a:ln>
        </p:spPr>
      </p:pic>
      <p:sp>
        <p:nvSpPr>
          <p:cNvPr id="593" name="Google Shape;593;g36b7a340601_0_202"/>
          <p:cNvSpPr txBox="1"/>
          <p:nvPr/>
        </p:nvSpPr>
        <p:spPr>
          <a:xfrm>
            <a:off x="1275600" y="1150625"/>
            <a:ext cx="35937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IT" sz="2400">
                <a:solidFill>
                  <a:srgbClr val="CC4125"/>
                </a:solidFill>
                <a:latin typeface="Calibri"/>
                <a:ea typeface="Calibri"/>
                <a:cs typeface="Calibri"/>
                <a:sym typeface="Calibri"/>
              </a:rPr>
              <a:t>Le risposte al quiz </a:t>
            </a:r>
            <a:endParaRPr b="1" sz="2400">
              <a:solidFill>
                <a:srgbClr val="CC4125"/>
              </a:solidFill>
              <a:latin typeface="Calibri"/>
              <a:ea typeface="Calibri"/>
              <a:cs typeface="Calibri"/>
              <a:sym typeface="Calibri"/>
            </a:endParaRPr>
          </a:p>
          <a:p>
            <a:pPr indent="0" lvl="0" marL="0" rtl="0" algn="l">
              <a:spcBef>
                <a:spcPts val="0"/>
              </a:spcBef>
              <a:spcAft>
                <a:spcPts val="0"/>
              </a:spcAft>
              <a:buNone/>
            </a:pPr>
            <a:r>
              <a:rPr b="1" lang="it-IT" sz="2400">
                <a:solidFill>
                  <a:srgbClr val="CC4125"/>
                </a:solidFill>
                <a:latin typeface="Calibri"/>
                <a:ea typeface="Calibri"/>
                <a:cs typeface="Calibri"/>
                <a:sym typeface="Calibri"/>
              </a:rPr>
              <a:t>(sintesi)</a:t>
            </a:r>
            <a:endParaRPr b="1" sz="2400">
              <a:solidFill>
                <a:srgbClr val="CC4125"/>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g36b7a340601_0_215" title="WhatsApp Image 2025-06-30 at 07.16.40-3.jpeg"/>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36b6ed47fb5_0_125"/>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4" name="Google Shape;604;g36b6ed47fb5_0_125"/>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E adesso?</a:t>
            </a:r>
            <a:endParaRPr b="1" i="0" sz="3200" u="none" cap="none" strike="noStrike">
              <a:solidFill>
                <a:srgbClr val="3D7F68"/>
              </a:solidFill>
              <a:latin typeface="Calibri"/>
              <a:ea typeface="Calibri"/>
              <a:cs typeface="Calibri"/>
              <a:sym typeface="Calibri"/>
            </a:endParaRPr>
          </a:p>
        </p:txBody>
      </p:sp>
      <p:sp>
        <p:nvSpPr>
          <p:cNvPr id="605" name="Google Shape;605;g36b6ed47fb5_0_125"/>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606" name="Google Shape;606;g36b6ed47fb5_0_125"/>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607" name="Google Shape;607;g36b6ed47fb5_0_125"/>
          <p:cNvSpPr txBox="1"/>
          <p:nvPr/>
        </p:nvSpPr>
        <p:spPr>
          <a:xfrm>
            <a:off x="1110350" y="1480450"/>
            <a:ext cx="6971400" cy="40020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90000"/>
              </a:lnSpc>
              <a:spcBef>
                <a:spcPts val="600"/>
              </a:spcBef>
              <a:spcAft>
                <a:spcPts val="0"/>
              </a:spcAft>
              <a:buClr>
                <a:srgbClr val="000000"/>
              </a:buClr>
              <a:buSzPts val="2000"/>
              <a:buFont typeface="Noto Sans Symbols"/>
              <a:buChar char="✔"/>
            </a:pPr>
            <a:r>
              <a:rPr lang="it-IT" sz="2000">
                <a:latin typeface="Calibri"/>
                <a:ea typeface="Calibri"/>
                <a:cs typeface="Calibri"/>
                <a:sym typeface="Calibri"/>
              </a:rPr>
              <a:t>Creazione di un coordinamento di cittadini in dialogo con l’amministrazione per contribuire all’avanzamento del progetto e attivare le iniziative proposte che possono essere realizzate fin da subito.</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Affrontare in maniera partecipata il tema della gestione della nuova biblioteca. Quali attori? Quale relazione tra loro? Quale ruolo per i cittadini? Come accogliere le proposte dal basso? Quale sostenibilità economica? Come garantirla?</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Come avviare la riqualificazione dello spazio del parco?</a:t>
            </a:r>
            <a:br>
              <a:rPr lang="it-IT" sz="2000">
                <a:latin typeface="Calibri"/>
                <a:ea typeface="Calibri"/>
                <a:cs typeface="Calibri"/>
                <a:sym typeface="Calibri"/>
              </a:rPr>
            </a:br>
            <a:r>
              <a:rPr lang="it-IT" sz="2000">
                <a:latin typeface="Calibri"/>
                <a:ea typeface="Calibri"/>
                <a:cs typeface="Calibri"/>
                <a:sym typeface="Calibri"/>
              </a:rPr>
              <a:t>Ipotesi: autocostruzione arredi con artigiani </a:t>
            </a:r>
            <a:br>
              <a:rPr lang="it-IT" sz="2000">
                <a:latin typeface="Calibri"/>
                <a:ea typeface="Calibri"/>
                <a:cs typeface="Calibri"/>
                <a:sym typeface="Calibri"/>
              </a:rPr>
            </a:br>
            <a:r>
              <a:rPr lang="it-IT" sz="2000">
                <a:latin typeface="Calibri"/>
                <a:ea typeface="Calibri"/>
                <a:cs typeface="Calibri"/>
                <a:sym typeface="Calibri"/>
              </a:rPr>
              <a:t>e giardinieri locali.</a:t>
            </a:r>
            <a:endParaRPr sz="2000">
              <a:latin typeface="Calibri"/>
              <a:ea typeface="Calibri"/>
              <a:cs typeface="Calibri"/>
              <a:sym typeface="Calibri"/>
            </a:endParaRPr>
          </a:p>
          <a:p>
            <a:pPr indent="-342900" lvl="0" marL="342900" marR="0" rtl="0" algn="l">
              <a:lnSpc>
                <a:spcPct val="90000"/>
              </a:lnSpc>
              <a:spcBef>
                <a:spcPts val="600"/>
              </a:spcBef>
              <a:spcAft>
                <a:spcPts val="0"/>
              </a:spcAft>
              <a:buSzPts val="2000"/>
              <a:buFont typeface="Calibri"/>
              <a:buChar char="✔"/>
            </a:pPr>
            <a:r>
              <a:rPr lang="it-IT" sz="2000">
                <a:latin typeface="Calibri"/>
                <a:ea typeface="Calibri"/>
                <a:cs typeface="Calibri"/>
                <a:sym typeface="Calibri"/>
              </a:rPr>
              <a:t>Fundraising: bandi, ma anche crowdfunding, sponsorizzazioni.</a:t>
            </a:r>
            <a:endParaRPr sz="2000">
              <a:latin typeface="Calibri"/>
              <a:ea typeface="Calibri"/>
              <a:cs typeface="Calibri"/>
              <a:sym typeface="Calibri"/>
            </a:endParaRPr>
          </a:p>
          <a:p>
            <a:pPr indent="-342900" lvl="0" marL="342900" marR="0" rtl="0" algn="l">
              <a:lnSpc>
                <a:spcPct val="90000"/>
              </a:lnSpc>
              <a:spcBef>
                <a:spcPts val="600"/>
              </a:spcBef>
              <a:spcAft>
                <a:spcPts val="600"/>
              </a:spcAft>
              <a:buSzPts val="2000"/>
              <a:buFont typeface="Calibri"/>
              <a:buChar char="✔"/>
            </a:pPr>
            <a:r>
              <a:rPr lang="it-IT" sz="2000">
                <a:latin typeface="Calibri"/>
                <a:ea typeface="Calibri"/>
                <a:cs typeface="Calibri"/>
                <a:sym typeface="Calibri"/>
              </a:rPr>
              <a:t>…</a:t>
            </a:r>
            <a:endParaRPr sz="2000">
              <a:latin typeface="Calibri"/>
              <a:ea typeface="Calibri"/>
              <a:cs typeface="Calibri"/>
              <a:sym typeface="Calibri"/>
            </a:endParaRPr>
          </a:p>
        </p:txBody>
      </p:sp>
      <p:pic>
        <p:nvPicPr>
          <p:cNvPr descr="Immagine che contiene schizzo, disegno, Arte bambini, sgabello&#10;&#10;Descrizione generata automaticamente" id="608" name="Google Shape;608;g36b6ed47fb5_0_125"/>
          <p:cNvPicPr preferRelativeResize="0"/>
          <p:nvPr/>
        </p:nvPicPr>
        <p:blipFill rotWithShape="1">
          <a:blip r:embed="rId4">
            <a:alphaModFix/>
          </a:blip>
          <a:srcRect b="0" l="0" r="0" t="0"/>
          <a:stretch/>
        </p:blipFill>
        <p:spPr>
          <a:xfrm>
            <a:off x="7877902" y="4110472"/>
            <a:ext cx="1124017" cy="2607636"/>
          </a:xfrm>
          <a:prstGeom prst="rect">
            <a:avLst/>
          </a:prstGeom>
          <a:noFill/>
          <a:ln>
            <a:noFill/>
          </a:ln>
        </p:spPr>
      </p:pic>
      <p:sp>
        <p:nvSpPr>
          <p:cNvPr id="609" name="Google Shape;609;g36b6ed47fb5_0_125"/>
          <p:cNvSpPr txBox="1"/>
          <p:nvPr/>
        </p:nvSpPr>
        <p:spPr>
          <a:xfrm rot="-5400000">
            <a:off x="8312368" y="3425587"/>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disegno, schizzo, Arte bambini, arte&#10;&#10;Descrizione generata automaticamente" id="610" name="Google Shape;610;g36b6ed47fb5_0_125"/>
          <p:cNvPicPr preferRelativeResize="0"/>
          <p:nvPr/>
        </p:nvPicPr>
        <p:blipFill rotWithShape="1">
          <a:blip r:embed="rId5">
            <a:alphaModFix/>
          </a:blip>
          <a:srcRect b="0" l="0" r="0" t="0"/>
          <a:stretch/>
        </p:blipFill>
        <p:spPr>
          <a:xfrm>
            <a:off x="7397343" y="5207045"/>
            <a:ext cx="684478" cy="1780535"/>
          </a:xfrm>
          <a:prstGeom prst="rect">
            <a:avLst/>
          </a:prstGeom>
          <a:noFill/>
          <a:ln>
            <a:noFill/>
          </a:ln>
        </p:spPr>
      </p:pic>
      <p:pic>
        <p:nvPicPr>
          <p:cNvPr descr="Immagine che contiene clipart, design&#10;&#10;Descrizione generata automaticamente con attendibilità media" id="611" name="Google Shape;611;g36b6ed47fb5_0_125"/>
          <p:cNvPicPr preferRelativeResize="0"/>
          <p:nvPr/>
        </p:nvPicPr>
        <p:blipFill rotWithShape="1">
          <a:blip r:embed="rId6">
            <a:alphaModFix/>
          </a:blip>
          <a:srcRect b="0" l="0" r="0" t="0"/>
          <a:stretch/>
        </p:blipFill>
        <p:spPr>
          <a:xfrm>
            <a:off x="6111523" y="5257799"/>
            <a:ext cx="777886" cy="1730251"/>
          </a:xfrm>
          <a:prstGeom prst="rect">
            <a:avLst/>
          </a:prstGeom>
          <a:noFill/>
          <a:ln>
            <a:noFill/>
          </a:ln>
        </p:spPr>
      </p:pic>
      <p:pic>
        <p:nvPicPr>
          <p:cNvPr descr="Immagine che contiene sgabello, design&#10;&#10;Descrizione generata automaticamente" id="612" name="Google Shape;612;g36b6ed47fb5_0_125"/>
          <p:cNvPicPr preferRelativeResize="0"/>
          <p:nvPr/>
        </p:nvPicPr>
        <p:blipFill rotWithShape="1">
          <a:blip r:embed="rId7">
            <a:alphaModFix/>
          </a:blip>
          <a:srcRect b="0" l="0" r="0" t="0"/>
          <a:stretch/>
        </p:blipFill>
        <p:spPr>
          <a:xfrm>
            <a:off x="6818241" y="5262439"/>
            <a:ext cx="586502" cy="14948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21"/>
          <p:cNvSpPr txBox="1"/>
          <p:nvPr>
            <p:ph idx="4294967295" type="ctrTitle"/>
          </p:nvPr>
        </p:nvSpPr>
        <p:spPr>
          <a:xfrm>
            <a:off x="685800" y="2130425"/>
            <a:ext cx="7772400" cy="1470025"/>
          </a:xfrm>
          <a:prstGeom prst="rect">
            <a:avLst/>
          </a:prstGeom>
          <a:noFill/>
          <a:ln>
            <a:noFill/>
          </a:ln>
        </p:spPr>
        <p:txBody>
          <a:bodyPr anchorCtr="0" anchor="ctr" bIns="45700" lIns="45700" spcFirstLastPara="1" rIns="45700" wrap="square" tIns="45700">
            <a:normAutofit/>
          </a:bodyPr>
          <a:lstStyle/>
          <a:p>
            <a:pPr indent="0" lvl="0" marL="0" marR="0" rtl="0" algn="ctr">
              <a:lnSpc>
                <a:spcPct val="100000"/>
              </a:lnSpc>
              <a:spcBef>
                <a:spcPts val="0"/>
              </a:spcBef>
              <a:spcAft>
                <a:spcPts val="0"/>
              </a:spcAft>
              <a:buClr>
                <a:srgbClr val="000000"/>
              </a:buClr>
              <a:buSzPts val="4400"/>
              <a:buFont typeface="Calibri"/>
              <a:buNone/>
            </a:pPr>
            <a:r>
              <a:rPr b="0" i="0" lang="it-IT" sz="4400" u="none" cap="none" strike="noStrike">
                <a:solidFill>
                  <a:srgbClr val="000000"/>
                </a:solidFill>
                <a:latin typeface="Calibri"/>
                <a:ea typeface="Calibri"/>
                <a:cs typeface="Calibri"/>
                <a:sym typeface="Calibri"/>
              </a:rPr>
              <a:t> </a:t>
            </a:r>
            <a:endParaRPr b="0" i="0" sz="4400" u="none" cap="none" strike="noStrike">
              <a:solidFill>
                <a:srgbClr val="000000"/>
              </a:solidFill>
              <a:latin typeface="Calibri"/>
              <a:ea typeface="Calibri"/>
              <a:cs typeface="Calibri"/>
              <a:sym typeface="Calibri"/>
            </a:endParaRPr>
          </a:p>
        </p:txBody>
      </p:sp>
      <p:sp>
        <p:nvSpPr>
          <p:cNvPr id="618" name="Google Shape;618;p21"/>
          <p:cNvSpPr/>
          <p:nvPr/>
        </p:nvSpPr>
        <p:spPr>
          <a:xfrm>
            <a:off x="0" y="5638800"/>
            <a:ext cx="9144000" cy="1219200"/>
          </a:xfrm>
          <a:prstGeom prst="rect">
            <a:avLst/>
          </a:prstGeom>
          <a:solidFill>
            <a:srgbClr val="FFFFFF"/>
          </a:solidFill>
          <a:ln>
            <a:noFill/>
          </a:ln>
          <a:effectLst>
            <a:outerShdw blurRad="38100" rotWithShape="0" dir="5400000" dist="23000">
              <a:srgbClr val="000000">
                <a:alpha val="34509"/>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che contiene schermata, Policromia, Elementi grafici, grafica&#10;&#10;Descrizione generata automaticamente" id="619" name="Google Shape;619;p21"/>
          <p:cNvPicPr preferRelativeResize="0"/>
          <p:nvPr/>
        </p:nvPicPr>
        <p:blipFill rotWithShape="1">
          <a:blip r:embed="rId3">
            <a:alphaModFix/>
          </a:blip>
          <a:srcRect b="43004" l="16299" r="41941" t="29826"/>
          <a:stretch/>
        </p:blipFill>
        <p:spPr>
          <a:xfrm>
            <a:off x="1034136" y="4782990"/>
            <a:ext cx="3818375" cy="2484483"/>
          </a:xfrm>
          <a:prstGeom prst="rect">
            <a:avLst/>
          </a:prstGeom>
          <a:noFill/>
          <a:ln>
            <a:noFill/>
          </a:ln>
        </p:spPr>
      </p:pic>
      <p:pic>
        <p:nvPicPr>
          <p:cNvPr descr="Immagine che contiene schermata, Policromia, Elementi grafici, grafica&#10;&#10;Descrizione generata automaticamente" id="620" name="Google Shape;620;p21"/>
          <p:cNvPicPr preferRelativeResize="0"/>
          <p:nvPr/>
        </p:nvPicPr>
        <p:blipFill rotWithShape="1">
          <a:blip r:embed="rId3">
            <a:alphaModFix/>
          </a:blip>
          <a:srcRect b="43004" l="16299" r="41941" t="29826"/>
          <a:stretch/>
        </p:blipFill>
        <p:spPr>
          <a:xfrm>
            <a:off x="5230539" y="4409524"/>
            <a:ext cx="3818375" cy="2484483"/>
          </a:xfrm>
          <a:prstGeom prst="rect">
            <a:avLst/>
          </a:prstGeom>
          <a:noFill/>
          <a:ln>
            <a:noFill/>
          </a:ln>
        </p:spPr>
      </p:pic>
      <p:pic>
        <p:nvPicPr>
          <p:cNvPr descr="Immagine che contiene schermata, Policromia, Elementi grafici, grafica&#10;&#10;Descrizione generata automaticamente" id="621" name="Google Shape;621;p21"/>
          <p:cNvPicPr preferRelativeResize="0"/>
          <p:nvPr/>
        </p:nvPicPr>
        <p:blipFill rotWithShape="1">
          <a:blip r:embed="rId3">
            <a:alphaModFix/>
          </a:blip>
          <a:srcRect b="40111" l="39643" r="42306" t="32719"/>
          <a:stretch/>
        </p:blipFill>
        <p:spPr>
          <a:xfrm>
            <a:off x="0" y="4831556"/>
            <a:ext cx="1650611" cy="2484483"/>
          </a:xfrm>
          <a:prstGeom prst="rect">
            <a:avLst/>
          </a:prstGeom>
          <a:noFill/>
          <a:ln>
            <a:noFill/>
          </a:ln>
        </p:spPr>
      </p:pic>
      <p:sp>
        <p:nvSpPr>
          <p:cNvPr id="622" name="Google Shape;622;p21"/>
          <p:cNvSpPr txBox="1"/>
          <p:nvPr/>
        </p:nvSpPr>
        <p:spPr>
          <a:xfrm>
            <a:off x="946400" y="685800"/>
            <a:ext cx="7653600" cy="39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it-IT" sz="2000">
                <a:latin typeface="Calibri"/>
                <a:ea typeface="Calibri"/>
                <a:cs typeface="Calibri"/>
                <a:sym typeface="Calibri"/>
              </a:rPr>
              <a:t>“C’è un parco in biblioteca” è un percorso partecipativo condotto da Ascolto Attivo s.r.l., con Agnese Bertello, Marielle Binken, Elisa Cocimano, Gaia Del Negro, Agnese Natale. </a:t>
            </a:r>
            <a:endParaRPr i="1" sz="2000">
              <a:latin typeface="Calibri"/>
              <a:ea typeface="Calibri"/>
              <a:cs typeface="Calibri"/>
              <a:sym typeface="Calibri"/>
            </a:endParaRPr>
          </a:p>
          <a:p>
            <a:pPr indent="0" lvl="0" marL="0" rtl="0" algn="l">
              <a:spcBef>
                <a:spcPts val="0"/>
              </a:spcBef>
              <a:spcAft>
                <a:spcPts val="0"/>
              </a:spcAft>
              <a:buNone/>
            </a:pPr>
            <a:br>
              <a:rPr i="1" lang="it-IT" sz="2000">
                <a:latin typeface="Calibri"/>
                <a:ea typeface="Calibri"/>
                <a:cs typeface="Calibri"/>
                <a:sym typeface="Calibri"/>
              </a:rPr>
            </a:br>
            <a:r>
              <a:rPr i="1" lang="it-IT" sz="2000">
                <a:latin typeface="Calibri"/>
                <a:ea typeface="Calibri"/>
                <a:cs typeface="Calibri"/>
                <a:sym typeface="Calibri"/>
              </a:rPr>
              <a:t>Hanno collaborato Emanuel Falappa, Alessandra Marsiglia, Enrico Vercellin, Niccolò Surace, Francesca Uricchio, Sara Filippelli, Virginia Ciambriello. </a:t>
            </a:r>
            <a:br>
              <a:rPr i="1" lang="it-IT" sz="2000">
                <a:latin typeface="Calibri"/>
                <a:ea typeface="Calibri"/>
                <a:cs typeface="Calibri"/>
                <a:sym typeface="Calibri"/>
              </a:rPr>
            </a:br>
            <a:endParaRPr i="1" sz="2000">
              <a:latin typeface="Calibri"/>
              <a:ea typeface="Calibri"/>
              <a:cs typeface="Calibri"/>
              <a:sym typeface="Calibri"/>
            </a:endParaRPr>
          </a:p>
          <a:p>
            <a:pPr indent="0" lvl="0" marL="0" rtl="0" algn="l">
              <a:spcBef>
                <a:spcPts val="0"/>
              </a:spcBef>
              <a:spcAft>
                <a:spcPts val="0"/>
              </a:spcAft>
              <a:buNone/>
            </a:pPr>
            <a:r>
              <a:rPr i="1" lang="it-IT" sz="2000">
                <a:latin typeface="Calibri"/>
                <a:ea typeface="Calibri"/>
                <a:cs typeface="Calibri"/>
                <a:sym typeface="Calibri"/>
              </a:rPr>
              <a:t>Un enorme grazie a Barbara Aimar, Pasquale Lauro, Laura Prunello, Luciana Di Stefano, Samantha Lombardo, Daniela Montagnino, Fabio Magaldi, Alessia Puca e Davide Fortuna. </a:t>
            </a:r>
            <a:endParaRPr i="1" sz="2000">
              <a:latin typeface="Calibri"/>
              <a:ea typeface="Calibri"/>
              <a:cs typeface="Calibri"/>
              <a:sym typeface="Calibri"/>
            </a:endParaRPr>
          </a:p>
          <a:p>
            <a:pPr indent="0" lvl="0" marL="0" rtl="0" algn="l">
              <a:spcBef>
                <a:spcPts val="0"/>
              </a:spcBef>
              <a:spcAft>
                <a:spcPts val="0"/>
              </a:spcAft>
              <a:buNone/>
            </a:pPr>
            <a:r>
              <a:rPr i="1" lang="it-IT" sz="2000">
                <a:latin typeface="Calibri"/>
                <a:ea typeface="Calibri"/>
                <a:cs typeface="Calibri"/>
                <a:sym typeface="Calibri"/>
              </a:rPr>
              <a:t>Grazie a Lidia Zanette e all’amministrazione di Rivoli, perché ci credono davvero e perché continuino a crederci. </a:t>
            </a:r>
            <a:endParaRPr i="1" sz="2000">
              <a:latin typeface="Calibri"/>
              <a:ea typeface="Calibri"/>
              <a:cs typeface="Calibri"/>
              <a:sym typeface="Calibri"/>
            </a:endParaRPr>
          </a:p>
        </p:txBody>
      </p:sp>
      <p:pic>
        <p:nvPicPr>
          <p:cNvPr descr="Immagine che contiene schermata, Policromia, Elementi grafici, grafica&#10;&#10;Descrizione generata automaticamente" id="623" name="Google Shape;623;p21"/>
          <p:cNvPicPr preferRelativeResize="0"/>
          <p:nvPr/>
        </p:nvPicPr>
        <p:blipFill rotWithShape="1">
          <a:blip r:embed="rId3">
            <a:alphaModFix/>
          </a:blip>
          <a:srcRect b="43002" l="16299" r="41940" t="29827"/>
          <a:stretch/>
        </p:blipFill>
        <p:spPr>
          <a:xfrm>
            <a:off x="3147239" y="4301299"/>
            <a:ext cx="3818377" cy="24844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g33d57f6b450_0_78" title="499032109_1132840142209372_1589156749070876792_n.jpg"/>
          <p:cNvPicPr preferRelativeResize="0"/>
          <p:nvPr/>
        </p:nvPicPr>
        <p:blipFill rotWithShape="1">
          <a:blip r:embed="rId3">
            <a:alphaModFix/>
          </a:blip>
          <a:srcRect b="0" l="10260" r="1517" t="0"/>
          <a:stretch/>
        </p:blipFill>
        <p:spPr>
          <a:xfrm>
            <a:off x="-10675" y="0"/>
            <a:ext cx="9143997"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7"/>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6" name="Google Shape;106;p7"/>
          <p:cNvSpPr txBox="1"/>
          <p:nvPr/>
        </p:nvSpPr>
        <p:spPr>
          <a:xfrm>
            <a:off x="1259597" y="1153192"/>
            <a:ext cx="7359703" cy="81560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 name="Google Shape;107;p7"/>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08" name="Google Shape;108;p7"/>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09" name="Google Shape;109;p7"/>
          <p:cNvSpPr txBox="1"/>
          <p:nvPr/>
        </p:nvSpPr>
        <p:spPr>
          <a:xfrm>
            <a:off x="1259600" y="337452"/>
            <a:ext cx="7316100" cy="677400"/>
          </a:xfrm>
          <a:prstGeom prst="rect">
            <a:avLst/>
          </a:prstGeom>
          <a:noFill/>
          <a:ln>
            <a:noFill/>
          </a:ln>
        </p:spPr>
        <p:txBody>
          <a:bodyPr anchorCtr="0" anchor="ctr" bIns="45700" lIns="45700" spcFirstLastPara="1" rIns="45700" wrap="square" tIns="45700">
            <a:normAutofit fontScale="70000" lnSpcReduction="20000"/>
          </a:bodyPr>
          <a:lstStyle/>
          <a:p>
            <a:pPr indent="0" lvl="0" marL="0" rtl="0" algn="l">
              <a:lnSpc>
                <a:spcPct val="90000"/>
              </a:lnSpc>
              <a:spcBef>
                <a:spcPts val="0"/>
              </a:spcBef>
              <a:spcAft>
                <a:spcPts val="0"/>
              </a:spcAft>
              <a:buClr>
                <a:srgbClr val="3D7F68"/>
              </a:buClr>
              <a:buSzPct val="69710"/>
              <a:buFont typeface="Calibri"/>
              <a:buNone/>
            </a:pPr>
            <a:r>
              <a:rPr b="1" lang="it-IT" sz="4016">
                <a:solidFill>
                  <a:srgbClr val="3D7F68"/>
                </a:solidFill>
                <a:latin typeface="Calibri"/>
                <a:ea typeface="Calibri"/>
                <a:cs typeface="Calibri"/>
                <a:sym typeface="Calibri"/>
              </a:rPr>
              <a:t>Quantità…</a:t>
            </a:r>
            <a:endParaRPr b="1" sz="4016">
              <a:solidFill>
                <a:srgbClr val="C66C27"/>
              </a:solidFill>
              <a:latin typeface="Calibri"/>
              <a:ea typeface="Calibri"/>
              <a:cs typeface="Calibri"/>
              <a:sym typeface="Calibri"/>
            </a:endParaRPr>
          </a:p>
          <a:p>
            <a:pPr indent="0" lvl="0" marL="0" marR="0" rtl="0" algn="l">
              <a:lnSpc>
                <a:spcPct val="90000"/>
              </a:lnSpc>
              <a:spcBef>
                <a:spcPts val="600"/>
              </a:spcBef>
              <a:spcAft>
                <a:spcPts val="0"/>
              </a:spcAft>
              <a:buClr>
                <a:srgbClr val="3D7F68"/>
              </a:buClr>
              <a:buSzPct val="100000"/>
              <a:buFont typeface="Calibri"/>
              <a:buNone/>
            </a:pPr>
            <a:r>
              <a:t/>
            </a:r>
            <a:endParaRPr b="1" i="0" sz="2800" u="none" cap="none" strike="noStrike">
              <a:solidFill>
                <a:srgbClr val="C66C27"/>
              </a:solidFill>
              <a:latin typeface="Calibri"/>
              <a:ea typeface="Calibri"/>
              <a:cs typeface="Calibri"/>
              <a:sym typeface="Calibri"/>
            </a:endParaRPr>
          </a:p>
        </p:txBody>
      </p:sp>
      <p:sp>
        <p:nvSpPr>
          <p:cNvPr id="110" name="Google Shape;110;p7"/>
          <p:cNvSpPr txBox="1"/>
          <p:nvPr/>
        </p:nvSpPr>
        <p:spPr>
          <a:xfrm>
            <a:off x="54325" y="859675"/>
            <a:ext cx="8994600" cy="6003000"/>
          </a:xfrm>
          <a:prstGeom prst="rect">
            <a:avLst/>
          </a:prstGeom>
          <a:noFill/>
          <a:ln>
            <a:noFill/>
          </a:ln>
        </p:spPr>
        <p:txBody>
          <a:bodyPr anchorCtr="0" anchor="t" bIns="45700" lIns="45700" spcFirstLastPara="1" rIns="45700" wrap="square" tIns="45700">
            <a:spAutoFit/>
          </a:bodyPr>
          <a:lstStyle/>
          <a:p>
            <a:pPr indent="0" lvl="0" marL="457200" rtl="0" algn="l">
              <a:spcBef>
                <a:spcPts val="0"/>
              </a:spcBef>
              <a:spcAft>
                <a:spcPts val="0"/>
              </a:spcAft>
              <a:buNone/>
            </a:pPr>
            <a:r>
              <a:rPr b="1" lang="it-IT" sz="4800">
                <a:solidFill>
                  <a:srgbClr val="CC4125"/>
                </a:solidFill>
                <a:latin typeface="Calibri"/>
                <a:ea typeface="Calibri"/>
                <a:cs typeface="Calibri"/>
                <a:sym typeface="Calibri"/>
              </a:rPr>
              <a:t>13</a:t>
            </a:r>
            <a:r>
              <a:rPr lang="it-IT" sz="2400">
                <a:solidFill>
                  <a:srgbClr val="CC4125"/>
                </a:solidFill>
                <a:latin typeface="Calibri"/>
                <a:ea typeface="Calibri"/>
                <a:cs typeface="Calibri"/>
                <a:sym typeface="Calibri"/>
              </a:rPr>
              <a:t> </a:t>
            </a:r>
            <a:r>
              <a:rPr lang="it-IT" sz="2400">
                <a:latin typeface="Calibri"/>
                <a:ea typeface="Calibri"/>
                <a:cs typeface="Calibri"/>
                <a:sym typeface="Calibri"/>
              </a:rPr>
              <a:t>appuntamenti   </a:t>
            </a:r>
            <a:r>
              <a:rPr b="1" lang="it-IT" sz="4800">
                <a:solidFill>
                  <a:srgbClr val="980000"/>
                </a:solidFill>
                <a:latin typeface="Calibri"/>
                <a:ea typeface="Calibri"/>
                <a:cs typeface="Calibri"/>
                <a:sym typeface="Calibri"/>
              </a:rPr>
              <a:t>35</a:t>
            </a:r>
            <a:r>
              <a:rPr lang="it-IT" sz="2400">
                <a:latin typeface="Calibri"/>
                <a:ea typeface="Calibri"/>
                <a:cs typeface="Calibri"/>
                <a:sym typeface="Calibri"/>
              </a:rPr>
              <a:t> interviste singole    </a:t>
            </a:r>
            <a:r>
              <a:rPr b="1" lang="it-IT" sz="4800">
                <a:solidFill>
                  <a:srgbClr val="0B5394"/>
                </a:solidFill>
                <a:latin typeface="Calibri"/>
                <a:ea typeface="Calibri"/>
                <a:cs typeface="Calibri"/>
                <a:sym typeface="Calibri"/>
              </a:rPr>
              <a:t>191</a:t>
            </a:r>
            <a:r>
              <a:rPr b="1" lang="it-IT" sz="2400">
                <a:solidFill>
                  <a:srgbClr val="0B5394"/>
                </a:solidFill>
                <a:latin typeface="Calibri"/>
                <a:ea typeface="Calibri"/>
                <a:cs typeface="Calibri"/>
                <a:sym typeface="Calibri"/>
              </a:rPr>
              <a:t> </a:t>
            </a:r>
            <a:r>
              <a:rPr lang="it-IT" sz="2400">
                <a:latin typeface="Calibri"/>
                <a:ea typeface="Calibri"/>
                <a:cs typeface="Calibri"/>
                <a:sym typeface="Calibri"/>
              </a:rPr>
              <a:t>iscritti alla mailing list  </a:t>
            </a:r>
            <a:r>
              <a:rPr b="1" lang="it-IT" sz="4800">
                <a:solidFill>
                  <a:srgbClr val="FF9900"/>
                </a:solidFill>
                <a:latin typeface="Calibri"/>
                <a:ea typeface="Calibri"/>
                <a:cs typeface="Calibri"/>
                <a:sym typeface="Calibri"/>
              </a:rPr>
              <a:t>300</a:t>
            </a:r>
            <a:r>
              <a:rPr b="1" lang="it-IT" sz="2400">
                <a:solidFill>
                  <a:srgbClr val="FF9900"/>
                </a:solidFill>
                <a:latin typeface="Calibri"/>
                <a:ea typeface="Calibri"/>
                <a:cs typeface="Calibri"/>
                <a:sym typeface="Calibri"/>
              </a:rPr>
              <a:t> </a:t>
            </a:r>
            <a:r>
              <a:rPr lang="it-IT" sz="2400">
                <a:latin typeface="Calibri"/>
                <a:ea typeface="Calibri"/>
                <a:cs typeface="Calibri"/>
                <a:sym typeface="Calibri"/>
              </a:rPr>
              <a:t>elaborazioni da parte degli studenti delle scuole Natta, Matteotti, Gobetti </a:t>
            </a:r>
            <a:r>
              <a:rPr b="1" lang="it-IT" sz="4800">
                <a:solidFill>
                  <a:srgbClr val="95C11E"/>
                </a:solidFill>
                <a:latin typeface="Calibri"/>
                <a:ea typeface="Calibri"/>
                <a:cs typeface="Calibri"/>
                <a:sym typeface="Calibri"/>
              </a:rPr>
              <a:t>5</a:t>
            </a:r>
            <a:r>
              <a:rPr b="1" lang="it-IT" sz="2400">
                <a:solidFill>
                  <a:srgbClr val="95C11E"/>
                </a:solidFill>
                <a:latin typeface="Calibri"/>
                <a:ea typeface="Calibri"/>
                <a:cs typeface="Calibri"/>
                <a:sym typeface="Calibri"/>
              </a:rPr>
              <a:t> </a:t>
            </a:r>
            <a:r>
              <a:rPr lang="it-IT" sz="2400">
                <a:solidFill>
                  <a:schemeClr val="dk1"/>
                </a:solidFill>
                <a:latin typeface="Calibri"/>
                <a:ea typeface="Calibri"/>
                <a:cs typeface="Calibri"/>
                <a:sym typeface="Calibri"/>
              </a:rPr>
              <a:t>facilitatrici </a:t>
            </a:r>
            <a:r>
              <a:rPr b="1" lang="it-IT" sz="4800">
                <a:solidFill>
                  <a:srgbClr val="A64D79"/>
                </a:solidFill>
                <a:latin typeface="Calibri"/>
                <a:ea typeface="Calibri"/>
                <a:cs typeface="Calibri"/>
                <a:sym typeface="Calibri"/>
              </a:rPr>
              <a:t>6</a:t>
            </a:r>
            <a:r>
              <a:rPr lang="it-IT" sz="2400">
                <a:latin typeface="Calibri"/>
                <a:ea typeface="Calibri"/>
                <a:cs typeface="Calibri"/>
                <a:sym typeface="Calibri"/>
              </a:rPr>
              <a:t> architetti </a:t>
            </a:r>
            <a:r>
              <a:rPr b="1" lang="it-IT" sz="4800">
                <a:solidFill>
                  <a:srgbClr val="E06666"/>
                </a:solidFill>
                <a:latin typeface="Calibri"/>
                <a:ea typeface="Calibri"/>
                <a:cs typeface="Calibri"/>
                <a:sym typeface="Calibri"/>
              </a:rPr>
              <a:t>da 120 a 30 </a:t>
            </a:r>
            <a:r>
              <a:rPr lang="it-IT" sz="2400">
                <a:latin typeface="Calibri"/>
                <a:ea typeface="Calibri"/>
                <a:cs typeface="Calibri"/>
                <a:sym typeface="Calibri"/>
              </a:rPr>
              <a:t>partecipanti ai singoli eventi, </a:t>
            </a:r>
            <a:r>
              <a:rPr b="1" lang="it-IT" sz="4800">
                <a:solidFill>
                  <a:srgbClr val="134F5C"/>
                </a:solidFill>
                <a:latin typeface="Calibri"/>
                <a:ea typeface="Calibri"/>
                <a:cs typeface="Calibri"/>
                <a:sym typeface="Calibri"/>
              </a:rPr>
              <a:t>60</a:t>
            </a:r>
            <a:r>
              <a:rPr lang="it-IT" sz="2400">
                <a:latin typeface="Calibri"/>
                <a:ea typeface="Calibri"/>
                <a:cs typeface="Calibri"/>
                <a:sym typeface="Calibri"/>
              </a:rPr>
              <a:t> partecipanti medi ad evento </a:t>
            </a:r>
            <a:r>
              <a:rPr b="1" lang="it-IT" sz="4800">
                <a:solidFill>
                  <a:srgbClr val="B45F06"/>
                </a:solidFill>
                <a:latin typeface="Calibri"/>
                <a:ea typeface="Calibri"/>
                <a:cs typeface="Calibri"/>
                <a:sym typeface="Calibri"/>
              </a:rPr>
              <a:t>40</a:t>
            </a:r>
            <a:r>
              <a:rPr b="1" lang="it-IT" sz="2400">
                <a:solidFill>
                  <a:srgbClr val="B45F06"/>
                </a:solidFill>
                <a:latin typeface="Calibri"/>
                <a:ea typeface="Calibri"/>
                <a:cs typeface="Calibri"/>
                <a:sym typeface="Calibri"/>
              </a:rPr>
              <a:t> </a:t>
            </a:r>
            <a:r>
              <a:rPr lang="it-IT" sz="2400">
                <a:latin typeface="Calibri"/>
                <a:ea typeface="Calibri"/>
                <a:cs typeface="Calibri"/>
                <a:sym typeface="Calibri"/>
              </a:rPr>
              <a:t>iscritti ai corsi di formazione </a:t>
            </a:r>
            <a:r>
              <a:rPr b="1" lang="it-IT" sz="4800">
                <a:solidFill>
                  <a:srgbClr val="F1C232"/>
                </a:solidFill>
                <a:latin typeface="Calibri"/>
                <a:ea typeface="Calibri"/>
                <a:cs typeface="Calibri"/>
                <a:sym typeface="Calibri"/>
              </a:rPr>
              <a:t>500</a:t>
            </a:r>
            <a:r>
              <a:rPr b="1" lang="it-IT" sz="2400">
                <a:solidFill>
                  <a:srgbClr val="F1C232"/>
                </a:solidFill>
                <a:latin typeface="Calibri"/>
                <a:ea typeface="Calibri"/>
                <a:cs typeface="Calibri"/>
                <a:sym typeface="Calibri"/>
              </a:rPr>
              <a:t> </a:t>
            </a:r>
            <a:endParaRPr b="1" sz="2400">
              <a:solidFill>
                <a:srgbClr val="F1C232"/>
              </a:solidFill>
              <a:latin typeface="Calibri"/>
              <a:ea typeface="Calibri"/>
              <a:cs typeface="Calibri"/>
              <a:sym typeface="Calibri"/>
            </a:endParaRPr>
          </a:p>
          <a:p>
            <a:pPr indent="0" lvl="0" marL="457200" rtl="0" algn="l">
              <a:spcBef>
                <a:spcPts val="0"/>
              </a:spcBef>
              <a:spcAft>
                <a:spcPts val="0"/>
              </a:spcAft>
              <a:buNone/>
            </a:pPr>
            <a:r>
              <a:rPr lang="it-IT" sz="2400">
                <a:latin typeface="Calibri"/>
                <a:ea typeface="Calibri"/>
                <a:cs typeface="Calibri"/>
                <a:sym typeface="Calibri"/>
              </a:rPr>
              <a:t>cartoline distribuite </a:t>
            </a:r>
            <a:r>
              <a:rPr b="1" lang="it-IT" sz="4800">
                <a:solidFill>
                  <a:srgbClr val="B4A7D6"/>
                </a:solidFill>
                <a:latin typeface="Calibri"/>
                <a:ea typeface="Calibri"/>
                <a:cs typeface="Calibri"/>
                <a:sym typeface="Calibri"/>
              </a:rPr>
              <a:t>12</a:t>
            </a:r>
            <a:r>
              <a:rPr lang="it-IT" sz="2400">
                <a:latin typeface="Calibri"/>
                <a:ea typeface="Calibri"/>
                <a:cs typeface="Calibri"/>
                <a:sym typeface="Calibri"/>
              </a:rPr>
              <a:t> risposte al questionario </a:t>
            </a:r>
            <a:r>
              <a:rPr b="1" lang="it-IT" sz="4800">
                <a:solidFill>
                  <a:srgbClr val="38761D"/>
                </a:solidFill>
                <a:latin typeface="Calibri"/>
                <a:ea typeface="Calibri"/>
                <a:cs typeface="Calibri"/>
                <a:sym typeface="Calibri"/>
              </a:rPr>
              <a:t>1</a:t>
            </a:r>
            <a:r>
              <a:rPr lang="it-IT" sz="2400">
                <a:latin typeface="Calibri"/>
                <a:ea typeface="Calibri"/>
                <a:cs typeface="Calibri"/>
                <a:sym typeface="Calibri"/>
              </a:rPr>
              <a:t> raccolta di poesie </a:t>
            </a:r>
            <a:r>
              <a:rPr lang="it-IT" sz="4800">
                <a:solidFill>
                  <a:srgbClr val="FF0000"/>
                </a:solidFill>
                <a:latin typeface="Calibri"/>
                <a:ea typeface="Calibri"/>
                <a:cs typeface="Calibri"/>
                <a:sym typeface="Calibri"/>
              </a:rPr>
              <a:t>7 </a:t>
            </a:r>
            <a:r>
              <a:rPr lang="it-IT" sz="2400">
                <a:latin typeface="Calibri"/>
                <a:ea typeface="Calibri"/>
                <a:cs typeface="Calibri"/>
                <a:sym typeface="Calibri"/>
              </a:rPr>
              <a:t>idee progetto per gli spazi fisici  </a:t>
            </a:r>
            <a:r>
              <a:rPr b="1" lang="it-IT" sz="4800">
                <a:solidFill>
                  <a:srgbClr val="FFFF00"/>
                </a:solidFill>
                <a:latin typeface="Calibri"/>
                <a:ea typeface="Calibri"/>
                <a:cs typeface="Calibri"/>
                <a:sym typeface="Calibri"/>
              </a:rPr>
              <a:t>16 + 1 </a:t>
            </a:r>
            <a:r>
              <a:rPr lang="it-IT" sz="2400">
                <a:latin typeface="Calibri"/>
                <a:ea typeface="Calibri"/>
                <a:cs typeface="Calibri"/>
                <a:sym typeface="Calibri"/>
              </a:rPr>
              <a:t> proposte di attività da far partire subito </a:t>
            </a:r>
            <a:r>
              <a:rPr b="1" lang="it-IT" sz="4800">
                <a:solidFill>
                  <a:srgbClr val="00FFFF"/>
                </a:solidFill>
                <a:latin typeface="Calibri"/>
                <a:ea typeface="Calibri"/>
                <a:cs typeface="Calibri"/>
                <a:sym typeface="Calibri"/>
              </a:rPr>
              <a:t>1</a:t>
            </a:r>
            <a:r>
              <a:rPr lang="it-IT" sz="2400">
                <a:latin typeface="Calibri"/>
                <a:ea typeface="Calibri"/>
                <a:cs typeface="Calibri"/>
                <a:sym typeface="Calibri"/>
              </a:rPr>
              <a:t> mostra per ispirarsi </a:t>
            </a:r>
            <a:r>
              <a:rPr lang="it-IT" sz="4800">
                <a:solidFill>
                  <a:srgbClr val="00FF00"/>
                </a:solidFill>
                <a:latin typeface="Calibri"/>
                <a:ea typeface="Calibri"/>
                <a:cs typeface="Calibri"/>
                <a:sym typeface="Calibri"/>
              </a:rPr>
              <a:t>15</a:t>
            </a:r>
            <a:r>
              <a:rPr lang="it-IT" sz="2400">
                <a:latin typeface="Calibri"/>
                <a:ea typeface="Calibri"/>
                <a:cs typeface="Calibri"/>
                <a:sym typeface="Calibri"/>
              </a:rPr>
              <a:t> newsletter</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3d57f6b450_0_54"/>
          <p:cNvSpPr/>
          <p:nvPr/>
        </p:nvSpPr>
        <p:spPr>
          <a:xfrm>
            <a:off x="-1" y="0"/>
            <a:ext cx="9141600"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6" name="Google Shape;116;g33d57f6b450_0_54"/>
          <p:cNvSpPr txBox="1"/>
          <p:nvPr/>
        </p:nvSpPr>
        <p:spPr>
          <a:xfrm>
            <a:off x="1259596" y="195943"/>
            <a:ext cx="7316100" cy="707700"/>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…e qualità della partecipazione (I)</a:t>
            </a:r>
            <a:endParaRPr b="1" i="0" sz="3200" u="none" cap="none" strike="noStrike">
              <a:solidFill>
                <a:srgbClr val="3D7F68"/>
              </a:solidFill>
              <a:latin typeface="Calibri"/>
              <a:ea typeface="Calibri"/>
              <a:cs typeface="Calibri"/>
              <a:sym typeface="Calibri"/>
            </a:endParaRPr>
          </a:p>
        </p:txBody>
      </p:sp>
      <p:sp>
        <p:nvSpPr>
          <p:cNvPr id="117" name="Google Shape;117;g33d57f6b450_0_54"/>
          <p:cNvSpPr txBox="1"/>
          <p:nvPr/>
        </p:nvSpPr>
        <p:spPr>
          <a:xfrm>
            <a:off x="1259597" y="1153192"/>
            <a:ext cx="7359600" cy="815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8" name="Google Shape;118;g33d57f6b450_0_54"/>
          <p:cNvSpPr/>
          <p:nvPr/>
        </p:nvSpPr>
        <p:spPr>
          <a:xfrm>
            <a:off x="9048914" y="0"/>
            <a:ext cx="109200"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19" name="Google Shape;119;g33d57f6b450_0_54"/>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20" name="Google Shape;120;g33d57f6b450_0_54"/>
          <p:cNvSpPr txBox="1"/>
          <p:nvPr/>
        </p:nvSpPr>
        <p:spPr>
          <a:xfrm>
            <a:off x="1143000" y="837900"/>
            <a:ext cx="7682400" cy="5664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304800" lvl="0" marL="285750" marR="0" rtl="0" algn="l">
              <a:lnSpc>
                <a:spcPct val="100000"/>
              </a:lnSpc>
              <a:spcBef>
                <a:spcPts val="0"/>
              </a:spcBef>
              <a:spcAft>
                <a:spcPts val="0"/>
              </a:spcAft>
              <a:buClr>
                <a:srgbClr val="000000"/>
              </a:buClr>
              <a:buSzPts val="2300"/>
              <a:buFont typeface="Noto Sans Symbols"/>
              <a:buChar char="✔"/>
            </a:pPr>
            <a:r>
              <a:rPr lang="it-IT" sz="2300">
                <a:latin typeface="Calibri"/>
                <a:ea typeface="Calibri"/>
                <a:cs typeface="Calibri"/>
                <a:sym typeface="Calibri"/>
              </a:rPr>
              <a:t>Sebbene con alti e bassi, la partecipazione è stata costante. </a:t>
            </a:r>
            <a:endParaRPr sz="2300">
              <a:latin typeface="Calibri"/>
              <a:ea typeface="Calibri"/>
              <a:cs typeface="Calibri"/>
              <a:sym typeface="Calibri"/>
            </a:endParaRPr>
          </a:p>
          <a:p>
            <a:pPr indent="-304800" lvl="0" marL="285750" marR="0" rtl="0" algn="l">
              <a:lnSpc>
                <a:spcPct val="100000"/>
              </a:lnSpc>
              <a:spcBef>
                <a:spcPts val="0"/>
              </a:spcBef>
              <a:spcAft>
                <a:spcPts val="0"/>
              </a:spcAft>
              <a:buClr>
                <a:srgbClr val="000000"/>
              </a:buClr>
              <a:buSzPts val="2300"/>
              <a:buFont typeface="Noto Sans Symbols"/>
              <a:buChar char="✔"/>
            </a:pPr>
            <a:r>
              <a:rPr lang="it-IT" sz="2300">
                <a:latin typeface="Calibri"/>
                <a:ea typeface="Calibri"/>
                <a:cs typeface="Calibri"/>
                <a:sym typeface="Calibri"/>
              </a:rPr>
              <a:t>È stata una partecipazione intensa dal punto di vista della capacità di proporre, della disponibilità a mettersi in gioco e ad adottare modalità nuove di confronto. </a:t>
            </a:r>
            <a:endParaRPr sz="2300">
              <a:latin typeface="Calibri"/>
              <a:ea typeface="Calibri"/>
              <a:cs typeface="Calibri"/>
              <a:sym typeface="Calibri"/>
            </a:endParaRPr>
          </a:p>
          <a:p>
            <a:pPr indent="-304800" lvl="0" marL="285750" marR="0" rtl="0" algn="l">
              <a:lnSpc>
                <a:spcPct val="100000"/>
              </a:lnSpc>
              <a:spcBef>
                <a:spcPts val="0"/>
              </a:spcBef>
              <a:spcAft>
                <a:spcPts val="0"/>
              </a:spcAft>
              <a:buSzPts val="2300"/>
              <a:buFont typeface="Calibri"/>
              <a:buChar char="✔"/>
            </a:pPr>
            <a:r>
              <a:rPr lang="it-IT" sz="2300">
                <a:latin typeface="Calibri"/>
                <a:ea typeface="Calibri"/>
                <a:cs typeface="Calibri"/>
                <a:sym typeface="Calibri"/>
              </a:rPr>
              <a:t>La partecipazione dei giovanissimi (dai 12 ai 18) è stata proficua attraverso il coinvolgimento delle scuole.</a:t>
            </a:r>
            <a:endParaRPr sz="2300">
              <a:latin typeface="Calibri"/>
              <a:ea typeface="Calibri"/>
              <a:cs typeface="Calibri"/>
              <a:sym typeface="Calibri"/>
            </a:endParaRPr>
          </a:p>
          <a:p>
            <a:pPr indent="-304800" lvl="0" marL="285750" marR="0" rtl="0" algn="l">
              <a:lnSpc>
                <a:spcPct val="100000"/>
              </a:lnSpc>
              <a:spcBef>
                <a:spcPts val="0"/>
              </a:spcBef>
              <a:spcAft>
                <a:spcPts val="0"/>
              </a:spcAft>
              <a:buSzPts val="2300"/>
              <a:buFont typeface="Calibri"/>
              <a:buChar char="✔"/>
            </a:pPr>
            <a:r>
              <a:rPr lang="it-IT" sz="2300">
                <a:latin typeface="Calibri"/>
                <a:ea typeface="Calibri"/>
                <a:cs typeface="Calibri"/>
                <a:sym typeface="Calibri"/>
              </a:rPr>
              <a:t>Durante la charrette è stato riservato un tavolo di lavoro ai bambini che si è rivelato molto creativo. </a:t>
            </a:r>
            <a:endParaRPr sz="2300">
              <a:latin typeface="Calibri"/>
              <a:ea typeface="Calibri"/>
              <a:cs typeface="Calibri"/>
              <a:sym typeface="Calibri"/>
            </a:endParaRPr>
          </a:p>
          <a:p>
            <a:pPr indent="-304800" lvl="0" marL="285750" marR="0" rtl="0" algn="l">
              <a:lnSpc>
                <a:spcPct val="100000"/>
              </a:lnSpc>
              <a:spcBef>
                <a:spcPts val="0"/>
              </a:spcBef>
              <a:spcAft>
                <a:spcPts val="0"/>
              </a:spcAft>
              <a:buSzPts val="2300"/>
              <a:buFont typeface="Calibri"/>
              <a:buChar char="✔"/>
            </a:pPr>
            <a:r>
              <a:rPr lang="it-IT" sz="2300">
                <a:latin typeface="Calibri"/>
                <a:ea typeface="Calibri"/>
                <a:cs typeface="Calibri"/>
                <a:sym typeface="Calibri"/>
              </a:rPr>
              <a:t>Durante l’incontro di visioning un gruppo di adolescenti insieme all’associazione SumArte ha presentato </a:t>
            </a:r>
            <a:br>
              <a:rPr lang="it-IT" sz="2300">
                <a:latin typeface="Calibri"/>
                <a:ea typeface="Calibri"/>
                <a:cs typeface="Calibri"/>
                <a:sym typeface="Calibri"/>
              </a:rPr>
            </a:br>
            <a:r>
              <a:rPr lang="it-IT" sz="2300">
                <a:latin typeface="Calibri"/>
                <a:ea typeface="Calibri"/>
                <a:cs typeface="Calibri"/>
                <a:sym typeface="Calibri"/>
              </a:rPr>
              <a:t>l’esito di una serie di interviste condotte in prima </a:t>
            </a:r>
            <a:br>
              <a:rPr lang="it-IT" sz="2300">
                <a:latin typeface="Calibri"/>
                <a:ea typeface="Calibri"/>
                <a:cs typeface="Calibri"/>
                <a:sym typeface="Calibri"/>
              </a:rPr>
            </a:br>
            <a:r>
              <a:rPr lang="it-IT" sz="2300">
                <a:latin typeface="Calibri"/>
                <a:ea typeface="Calibri"/>
                <a:cs typeface="Calibri"/>
                <a:sym typeface="Calibri"/>
              </a:rPr>
              <a:t>persona. </a:t>
            </a:r>
            <a:endParaRPr sz="2300">
              <a:latin typeface="Calibri"/>
              <a:ea typeface="Calibri"/>
              <a:cs typeface="Calibri"/>
              <a:sym typeface="Calibri"/>
            </a:endParaRPr>
          </a:p>
          <a:p>
            <a:pPr indent="-304800" lvl="0" marL="285750" marR="0" rtl="0" algn="l">
              <a:lnSpc>
                <a:spcPct val="100000"/>
              </a:lnSpc>
              <a:spcBef>
                <a:spcPts val="0"/>
              </a:spcBef>
              <a:spcAft>
                <a:spcPts val="0"/>
              </a:spcAft>
              <a:buSzPts val="2300"/>
              <a:buFont typeface="Calibri"/>
              <a:buChar char="✔"/>
            </a:pPr>
            <a:r>
              <a:rPr lang="it-IT" sz="2300">
                <a:latin typeface="Calibri"/>
                <a:ea typeface="Calibri"/>
                <a:cs typeface="Calibri"/>
                <a:sym typeface="Calibri"/>
              </a:rPr>
              <a:t>La partecipazione dei giovani adulti è stata </a:t>
            </a:r>
            <a:br>
              <a:rPr lang="it-IT" sz="2300">
                <a:latin typeface="Calibri"/>
                <a:ea typeface="Calibri"/>
                <a:cs typeface="Calibri"/>
                <a:sym typeface="Calibri"/>
              </a:rPr>
            </a:br>
            <a:r>
              <a:rPr lang="it-IT" sz="2300">
                <a:latin typeface="Calibri"/>
                <a:ea typeface="Calibri"/>
                <a:cs typeface="Calibri"/>
                <a:sym typeface="Calibri"/>
              </a:rPr>
              <a:t>sporadica.</a:t>
            </a:r>
            <a:endParaRPr sz="2300">
              <a:latin typeface="Calibri"/>
              <a:ea typeface="Calibri"/>
              <a:cs typeface="Calibri"/>
              <a:sym typeface="Calibri"/>
            </a:endParaRPr>
          </a:p>
          <a:p>
            <a:pPr indent="0" lvl="0" marL="0" marR="0" rtl="0" algn="l">
              <a:lnSpc>
                <a:spcPct val="100000"/>
              </a:lnSpc>
              <a:spcBef>
                <a:spcPts val="0"/>
              </a:spcBef>
              <a:spcAft>
                <a:spcPts val="0"/>
              </a:spcAft>
              <a:buNone/>
            </a:pPr>
            <a:r>
              <a:t/>
            </a:r>
            <a:endParaRPr sz="2000">
              <a:latin typeface="Calibri"/>
              <a:ea typeface="Calibri"/>
              <a:cs typeface="Calibri"/>
              <a:sym typeface="Calibri"/>
            </a:endParaRPr>
          </a:p>
        </p:txBody>
      </p:sp>
      <p:sp>
        <p:nvSpPr>
          <p:cNvPr id="121" name="Google Shape;121;g33d57f6b450_0_54"/>
          <p:cNvSpPr txBox="1"/>
          <p:nvPr/>
        </p:nvSpPr>
        <p:spPr>
          <a:xfrm>
            <a:off x="7649200" y="634560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schizzo, disegno, Arte bambini, sgabello&#10;&#10;Descrizione generata automaticamente" id="122" name="Google Shape;122;g33d57f6b450_0_54"/>
          <p:cNvPicPr preferRelativeResize="0"/>
          <p:nvPr/>
        </p:nvPicPr>
        <p:blipFill rotWithShape="1">
          <a:blip r:embed="rId4">
            <a:alphaModFix/>
          </a:blip>
          <a:srcRect b="0" l="0" r="0" t="0"/>
          <a:stretch/>
        </p:blipFill>
        <p:spPr>
          <a:xfrm>
            <a:off x="7867125" y="4277750"/>
            <a:ext cx="1054375" cy="2606950"/>
          </a:xfrm>
          <a:prstGeom prst="rect">
            <a:avLst/>
          </a:prstGeom>
          <a:noFill/>
          <a:ln>
            <a:noFill/>
          </a:ln>
        </p:spPr>
      </p:pic>
      <p:sp>
        <p:nvSpPr>
          <p:cNvPr id="123" name="Google Shape;123;g33d57f6b450_0_54"/>
          <p:cNvSpPr txBox="1"/>
          <p:nvPr/>
        </p:nvSpPr>
        <p:spPr>
          <a:xfrm rot="-5400000">
            <a:off x="8312368" y="3803275"/>
            <a:ext cx="1272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9"/>
          <p:cNvSpPr/>
          <p:nvPr/>
        </p:nvSpPr>
        <p:spPr>
          <a:xfrm>
            <a:off x="-1" y="0"/>
            <a:ext cx="9141715" cy="6858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9" name="Google Shape;129;p9"/>
          <p:cNvSpPr txBox="1"/>
          <p:nvPr/>
        </p:nvSpPr>
        <p:spPr>
          <a:xfrm>
            <a:off x="1259596" y="195943"/>
            <a:ext cx="7316159" cy="707572"/>
          </a:xfrm>
          <a:prstGeom prst="rect">
            <a:avLst/>
          </a:prstGeom>
          <a:noFill/>
          <a:ln>
            <a:noFill/>
          </a:ln>
        </p:spPr>
        <p:txBody>
          <a:bodyPr anchorCtr="0" anchor="ctr" bIns="45700" lIns="45700" spcFirstLastPara="1" rIns="45700" wrap="square" tIns="45700">
            <a:normAutofit/>
          </a:bodyPr>
          <a:lstStyle/>
          <a:p>
            <a:pPr indent="0" lvl="0" marL="0" marR="0" rtl="0" algn="l">
              <a:lnSpc>
                <a:spcPct val="90000"/>
              </a:lnSpc>
              <a:spcBef>
                <a:spcPts val="0"/>
              </a:spcBef>
              <a:spcAft>
                <a:spcPts val="0"/>
              </a:spcAft>
              <a:buClr>
                <a:srgbClr val="3D7F68"/>
              </a:buClr>
              <a:buSzPts val="3200"/>
              <a:buFont typeface="Calibri"/>
              <a:buNone/>
            </a:pPr>
            <a:r>
              <a:rPr b="1" lang="it-IT" sz="3200">
                <a:solidFill>
                  <a:srgbClr val="3D7F68"/>
                </a:solidFill>
                <a:latin typeface="Calibri"/>
                <a:ea typeface="Calibri"/>
                <a:cs typeface="Calibri"/>
                <a:sym typeface="Calibri"/>
              </a:rPr>
              <a:t>…e qualità della partecipazione (II)</a:t>
            </a:r>
            <a:endParaRPr b="1" i="0" sz="3200" u="none" cap="none" strike="noStrike">
              <a:solidFill>
                <a:srgbClr val="3D7F68"/>
              </a:solidFill>
              <a:latin typeface="Calibri"/>
              <a:ea typeface="Calibri"/>
              <a:cs typeface="Calibri"/>
              <a:sym typeface="Calibri"/>
            </a:endParaRPr>
          </a:p>
        </p:txBody>
      </p:sp>
      <p:sp>
        <p:nvSpPr>
          <p:cNvPr id="130" name="Google Shape;130;p9"/>
          <p:cNvSpPr txBox="1"/>
          <p:nvPr/>
        </p:nvSpPr>
        <p:spPr>
          <a:xfrm>
            <a:off x="1259597" y="1153192"/>
            <a:ext cx="7359703" cy="81560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3D7F68"/>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600"/>
              </a:spcBef>
              <a:spcAft>
                <a:spcPts val="0"/>
              </a:spcAft>
              <a:buClr>
                <a:srgbClr val="3D7F68"/>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1" name="Google Shape;131;p9"/>
          <p:cNvSpPr/>
          <p:nvPr/>
        </p:nvSpPr>
        <p:spPr>
          <a:xfrm>
            <a:off x="9048914" y="0"/>
            <a:ext cx="109198" cy="6858000"/>
          </a:xfrm>
          <a:prstGeom prst="rect">
            <a:avLst/>
          </a:prstGeom>
          <a:solidFill>
            <a:srgbClr val="95C11E"/>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magine 10" id="132" name="Google Shape;132;p9"/>
          <p:cNvPicPr preferRelativeResize="0"/>
          <p:nvPr/>
        </p:nvPicPr>
        <p:blipFill rotWithShape="1">
          <a:blip r:embed="rId3">
            <a:alphaModFix/>
          </a:blip>
          <a:srcRect b="0" l="0" r="0" t="0"/>
          <a:stretch/>
        </p:blipFill>
        <p:spPr>
          <a:xfrm>
            <a:off x="54320" y="24352"/>
            <a:ext cx="1161898" cy="1161898"/>
          </a:xfrm>
          <a:prstGeom prst="rect">
            <a:avLst/>
          </a:prstGeom>
          <a:noFill/>
          <a:ln>
            <a:noFill/>
          </a:ln>
        </p:spPr>
      </p:pic>
      <p:sp>
        <p:nvSpPr>
          <p:cNvPr id="133" name="Google Shape;133;p9"/>
          <p:cNvSpPr txBox="1"/>
          <p:nvPr/>
        </p:nvSpPr>
        <p:spPr>
          <a:xfrm>
            <a:off x="1142999" y="837907"/>
            <a:ext cx="7432800" cy="4525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solidFill>
                  <a:schemeClr val="dk1"/>
                </a:solidFill>
                <a:latin typeface="Calibri"/>
                <a:ea typeface="Calibri"/>
                <a:cs typeface="Calibri"/>
                <a:sym typeface="Calibri"/>
              </a:rPr>
              <a:t>I</a:t>
            </a:r>
            <a:r>
              <a:rPr lang="it-IT" sz="2400">
                <a:solidFill>
                  <a:schemeClr val="dk1"/>
                </a:solidFill>
                <a:latin typeface="Calibri"/>
                <a:ea typeface="Calibri"/>
                <a:cs typeface="Calibri"/>
                <a:sym typeface="Calibri"/>
              </a:rPr>
              <a:t>n termini di genere, la partecipazione è stata sufficientemente equilibrata. </a:t>
            </a:r>
            <a:endParaRPr sz="2400">
              <a:solidFill>
                <a:schemeClr val="dk1"/>
              </a:solidFill>
              <a:latin typeface="Calibri"/>
              <a:ea typeface="Calibri"/>
              <a:cs typeface="Calibri"/>
              <a:sym typeface="Calibri"/>
            </a:endParaRPr>
          </a:p>
          <a:p>
            <a:pPr indent="-311150" lvl="0" marL="285750" marR="0" rtl="0" algn="l">
              <a:lnSpc>
                <a:spcPct val="100000"/>
              </a:lnSpc>
              <a:spcBef>
                <a:spcPts val="0"/>
              </a:spcBef>
              <a:spcAft>
                <a:spcPts val="0"/>
              </a:spcAft>
              <a:buClr>
                <a:schemeClr val="dk1"/>
              </a:buClr>
              <a:buSzPts val="2400"/>
              <a:buFont typeface="Calibri"/>
              <a:buChar char="✔"/>
            </a:pPr>
            <a:r>
              <a:rPr lang="it-IT" sz="2400">
                <a:solidFill>
                  <a:schemeClr val="dk1"/>
                </a:solidFill>
                <a:latin typeface="Calibri"/>
                <a:ea typeface="Calibri"/>
                <a:cs typeface="Calibri"/>
                <a:sym typeface="Calibri"/>
              </a:rPr>
              <a:t>Molto ridotta la presenza di cittadini di origine straniera.</a:t>
            </a:r>
            <a:endParaRPr sz="2400">
              <a:solidFill>
                <a:schemeClr val="dk1"/>
              </a:solidFill>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La qualità della partecipazione e la chiara volontà politica ci ha spinto ad innovare e sperimentare in termini di processo, puntando sull’arte (elaborazione della visione attraverso la poesia collettiva). </a:t>
            </a:r>
            <a:endParaRPr sz="2400">
              <a:latin typeface="Calibri"/>
              <a:ea typeface="Calibri"/>
              <a:cs typeface="Calibri"/>
              <a:sym typeface="Calibri"/>
            </a:endParaRPr>
          </a:p>
          <a:p>
            <a:pPr indent="-311150" lvl="0" marL="285750" marR="0" rtl="0" algn="l">
              <a:lnSpc>
                <a:spcPct val="100000"/>
              </a:lnSpc>
              <a:spcBef>
                <a:spcPts val="0"/>
              </a:spcBef>
              <a:spcAft>
                <a:spcPts val="0"/>
              </a:spcAft>
              <a:buSzPts val="2400"/>
              <a:buFont typeface="Calibri"/>
              <a:buChar char="✔"/>
            </a:pPr>
            <a:r>
              <a:rPr lang="it-IT" sz="2400">
                <a:latin typeface="Calibri"/>
                <a:ea typeface="Calibri"/>
                <a:cs typeface="Calibri"/>
                <a:sym typeface="Calibri"/>
              </a:rPr>
              <a:t>Forte coinvolgimento dell’Istituto Musicale di Rivoli, con </a:t>
            </a:r>
            <a:br>
              <a:rPr lang="it-IT" sz="2400">
                <a:latin typeface="Calibri"/>
                <a:ea typeface="Calibri"/>
                <a:cs typeface="Calibri"/>
                <a:sym typeface="Calibri"/>
              </a:rPr>
            </a:br>
            <a:r>
              <a:rPr lang="it-IT" sz="2400">
                <a:latin typeface="Calibri"/>
                <a:ea typeface="Calibri"/>
                <a:cs typeface="Calibri"/>
                <a:sym typeface="Calibri"/>
              </a:rPr>
              <a:t>concerti durante l’incontro di lancio, </a:t>
            </a:r>
            <a:br>
              <a:rPr lang="it-IT" sz="2400">
                <a:latin typeface="Calibri"/>
                <a:ea typeface="Calibri"/>
                <a:cs typeface="Calibri"/>
                <a:sym typeface="Calibri"/>
              </a:rPr>
            </a:br>
            <a:r>
              <a:rPr lang="it-IT" sz="2400">
                <a:latin typeface="Calibri"/>
                <a:ea typeface="Calibri"/>
                <a:cs typeface="Calibri"/>
                <a:sym typeface="Calibri"/>
              </a:rPr>
              <a:t>accompagnamento della charrette, </a:t>
            </a:r>
            <a:br>
              <a:rPr lang="it-IT" sz="2400">
                <a:latin typeface="Calibri"/>
                <a:ea typeface="Calibri"/>
                <a:cs typeface="Calibri"/>
                <a:sym typeface="Calibri"/>
              </a:rPr>
            </a:br>
            <a:r>
              <a:rPr lang="it-IT" sz="2400">
                <a:latin typeface="Calibri"/>
                <a:ea typeface="Calibri"/>
                <a:cs typeface="Calibri"/>
                <a:sym typeface="Calibri"/>
              </a:rPr>
              <a:t>incontro finale. </a:t>
            </a:r>
            <a:endParaRPr sz="2400">
              <a:latin typeface="Calibri"/>
              <a:ea typeface="Calibri"/>
              <a:cs typeface="Calibri"/>
              <a:sym typeface="Calibri"/>
            </a:endParaRPr>
          </a:p>
        </p:txBody>
      </p:sp>
      <p:sp>
        <p:nvSpPr>
          <p:cNvPr id="134" name="Google Shape;134;p9"/>
          <p:cNvSpPr txBox="1"/>
          <p:nvPr/>
        </p:nvSpPr>
        <p:spPr>
          <a:xfrm>
            <a:off x="7649200" y="6345605"/>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pic>
        <p:nvPicPr>
          <p:cNvPr descr="Immagine che contiene schizzo, disegno, Arte bambini, sgabello&#10;&#10;Descrizione generata automaticamente" id="135" name="Google Shape;135;p9"/>
          <p:cNvPicPr preferRelativeResize="0"/>
          <p:nvPr/>
        </p:nvPicPr>
        <p:blipFill rotWithShape="1">
          <a:blip r:embed="rId4">
            <a:alphaModFix/>
          </a:blip>
          <a:srcRect b="0" l="0" r="0" t="0"/>
          <a:stretch/>
        </p:blipFill>
        <p:spPr>
          <a:xfrm>
            <a:off x="7790950" y="4277750"/>
            <a:ext cx="1063650" cy="2629950"/>
          </a:xfrm>
          <a:prstGeom prst="rect">
            <a:avLst/>
          </a:prstGeom>
          <a:noFill/>
          <a:ln>
            <a:noFill/>
          </a:ln>
        </p:spPr>
      </p:pic>
      <p:sp>
        <p:nvSpPr>
          <p:cNvPr id="136" name="Google Shape;136;p9"/>
          <p:cNvSpPr txBox="1"/>
          <p:nvPr/>
        </p:nvSpPr>
        <p:spPr>
          <a:xfrm rot="-5400000">
            <a:off x="8312383" y="3803369"/>
            <a:ext cx="12721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Calibri"/>
              <a:buNone/>
            </a:pPr>
            <a:r>
              <a:rPr b="0" i="0" lang="it-IT" sz="1000" u="none" cap="none" strike="noStrike">
                <a:solidFill>
                  <a:srgbClr val="000000"/>
                </a:solidFill>
                <a:latin typeface="Calibri"/>
                <a:ea typeface="Calibri"/>
                <a:cs typeface="Calibri"/>
                <a:sym typeface="Calibri"/>
              </a:rPr>
              <a:t>©AscoltoAttivo2025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