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87" r:id="rId2"/>
    <p:sldId id="517" r:id="rId3"/>
    <p:sldId id="518" r:id="rId4"/>
    <p:sldId id="493" r:id="rId5"/>
    <p:sldId id="355" r:id="rId6"/>
    <p:sldId id="356" r:id="rId7"/>
    <p:sldId id="394" r:id="rId8"/>
    <p:sldId id="524" r:id="rId9"/>
    <p:sldId id="386" r:id="rId10"/>
    <p:sldId id="392" r:id="rId11"/>
    <p:sldId id="490" r:id="rId12"/>
    <p:sldId id="402" r:id="rId13"/>
    <p:sldId id="511" r:id="rId14"/>
    <p:sldId id="512" r:id="rId15"/>
    <p:sldId id="373" r:id="rId16"/>
    <p:sldId id="470" r:id="rId17"/>
    <p:sldId id="489" r:id="rId18"/>
    <p:sldId id="372" r:id="rId19"/>
    <p:sldId id="491" r:id="rId20"/>
    <p:sldId id="492" r:id="rId21"/>
    <p:sldId id="525" r:id="rId22"/>
    <p:sldId id="434" r:id="rId23"/>
    <p:sldId id="505" r:id="rId24"/>
    <p:sldId id="509" r:id="rId25"/>
    <p:sldId id="526" r:id="rId26"/>
    <p:sldId id="527" r:id="rId27"/>
    <p:sldId id="507" r:id="rId28"/>
    <p:sldId id="528" r:id="rId29"/>
    <p:sldId id="439" r:id="rId30"/>
    <p:sldId id="529" r:id="rId31"/>
    <p:sldId id="532" r:id="rId32"/>
    <p:sldId id="337" r:id="rId33"/>
    <p:sldId id="533" r:id="rId34"/>
    <p:sldId id="284" r:id="rId35"/>
    <p:sldId id="259" r:id="rId36"/>
    <p:sldId id="271" r:id="rId37"/>
    <p:sldId id="258" r:id="rId38"/>
    <p:sldId id="536" r:id="rId39"/>
    <p:sldId id="354" r:id="rId40"/>
    <p:sldId id="531" r:id="rId41"/>
    <p:sldId id="261" r:id="rId42"/>
    <p:sldId id="535" r:id="rId43"/>
    <p:sldId id="502" r:id="rId44"/>
    <p:sldId id="496" r:id="rId45"/>
    <p:sldId id="495" r:id="rId46"/>
    <p:sldId id="297" r:id="rId47"/>
    <p:sldId id="501" r:id="rId48"/>
    <p:sldId id="352" r:id="rId49"/>
    <p:sldId id="403" r:id="rId50"/>
    <p:sldId id="534" r:id="rId51"/>
    <p:sldId id="353" r:id="rId52"/>
    <p:sldId id="498" r:id="rId53"/>
    <p:sldId id="398" r:id="rId54"/>
    <p:sldId id="530" r:id="rId55"/>
    <p:sldId id="537" r:id="rId56"/>
    <p:sldId id="538" r:id="rId57"/>
    <p:sldId id="540" r:id="rId58"/>
    <p:sldId id="542" r:id="rId59"/>
    <p:sldId id="539" r:id="rId60"/>
    <p:sldId id="543" r:id="rId61"/>
    <p:sldId id="541" r:id="rId62"/>
    <p:sldId id="544" r:id="rId63"/>
    <p:sldId id="545" r:id="rId64"/>
    <p:sldId id="417" r:id="rId65"/>
    <p:sldId id="519" r:id="rId66"/>
    <p:sldId id="522" r:id="rId67"/>
    <p:sldId id="523" r:id="rId68"/>
    <p:sldId id="514" r:id="rId69"/>
    <p:sldId id="477" r:id="rId70"/>
  </p:sldIdLst>
  <p:sldSz cx="12192000" cy="6858000"/>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6515"/>
    <a:srgbClr val="95CFE6"/>
    <a:srgbClr val="990A6C"/>
    <a:srgbClr val="487C6D"/>
    <a:srgbClr val="5B7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81"/>
    <p:restoredTop sz="94663"/>
  </p:normalViewPr>
  <p:slideViewPr>
    <p:cSldViewPr snapToGrid="0" snapToObjects="1">
      <p:cViewPr varScale="1">
        <p:scale>
          <a:sx n="97" d="100"/>
          <a:sy n="97" d="100"/>
        </p:scale>
        <p:origin x="256" y="50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A275F-0AEE-AA4C-B1F3-6D9662BD5BF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764B125-209A-D246-9A53-89F5AB255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D39B62-C3C2-D947-9CB0-052886570856}"/>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5" name="Segnaposto piè di pagina 4">
            <a:extLst>
              <a:ext uri="{FF2B5EF4-FFF2-40B4-BE49-F238E27FC236}">
                <a16:creationId xmlns:a16="http://schemas.microsoft.com/office/drawing/2014/main" id="{84D5ACF9-310D-4348-939E-4FEBEEA777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D47EBC5-4DE0-F44C-87FE-9C443E00BB43}"/>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2717638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8DC6C1-0FD3-F34D-B39C-891AEF045EE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507938F-178B-A34A-B8F9-1E0A64EC298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30DA30-7247-FE4B-94FD-BC42623FDBA7}"/>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5" name="Segnaposto piè di pagina 4">
            <a:extLst>
              <a:ext uri="{FF2B5EF4-FFF2-40B4-BE49-F238E27FC236}">
                <a16:creationId xmlns:a16="http://schemas.microsoft.com/office/drawing/2014/main" id="{60ED7A80-287E-0443-A2D1-AF0EE8FEB44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289B858-25F7-614C-A8DF-A7EE81A6A6F1}"/>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102867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5FD4672-175E-4E42-AD3D-504CE4B25D9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7A15E33-3720-5149-9914-952D06DF833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76FAD47-27A1-4E4C-8B6C-CFC6BCF6BEEC}"/>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5" name="Segnaposto piè di pagina 4">
            <a:extLst>
              <a:ext uri="{FF2B5EF4-FFF2-40B4-BE49-F238E27FC236}">
                <a16:creationId xmlns:a16="http://schemas.microsoft.com/office/drawing/2014/main" id="{7729A56E-A530-7A40-BFE6-77CA84763E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726AE6-AA46-D143-ABFE-73BFCEC0D02E}"/>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409435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A3416-7E8D-E749-AFA4-22EA9CA1893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DE5FBF6-D8F5-7E47-AA41-08BFDA63795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725A1A-3F0A-2A42-B911-1EE9A6DA9AB9}"/>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5" name="Segnaposto piè di pagina 4">
            <a:extLst>
              <a:ext uri="{FF2B5EF4-FFF2-40B4-BE49-F238E27FC236}">
                <a16:creationId xmlns:a16="http://schemas.microsoft.com/office/drawing/2014/main" id="{323981C0-B8CF-5E4C-9E01-C47C70A15D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013AC3-03AB-C545-93C6-F14D28655A35}"/>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233512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1E3CA9-7A25-AB4D-95A3-08C0F0A6DDD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998271-7D7C-444F-9E75-EBAA6F218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D55712B-6145-C846-A96A-1E6C6D1EDD3B}"/>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5" name="Segnaposto piè di pagina 4">
            <a:extLst>
              <a:ext uri="{FF2B5EF4-FFF2-40B4-BE49-F238E27FC236}">
                <a16:creationId xmlns:a16="http://schemas.microsoft.com/office/drawing/2014/main" id="{AEE949C1-AFB6-2647-AB19-52DE29F0D6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1F3A28-2EEF-894A-BAE3-3C951DA205B5}"/>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300755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7D06B0-8423-C14C-A360-CF43E52817F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8F09D4E-D08C-D740-98F3-9C64EBA9BF3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60CAFA9-B162-B441-85D4-577DBE0BF39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726271-A711-3248-9A2B-D65D4B6B72F8}"/>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6" name="Segnaposto piè di pagina 5">
            <a:extLst>
              <a:ext uri="{FF2B5EF4-FFF2-40B4-BE49-F238E27FC236}">
                <a16:creationId xmlns:a16="http://schemas.microsoft.com/office/drawing/2014/main" id="{A551D41B-6B91-5C4F-BE66-34A70209D05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D57F254-44C0-2247-85E3-3DB5FFD66983}"/>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250206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DB3591-F9AC-D742-BF68-C401C5FEE68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DA02C19-6565-014B-8DF8-E65611DB5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7B5C14-8B6D-6F4D-9253-BEB1F7DC791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990B149-0D56-184A-A766-D21635452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119F820-CC3B-9643-AB9B-B678F78EB66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E705C72-DA1A-094B-B19F-876535ECB774}"/>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8" name="Segnaposto piè di pagina 7">
            <a:extLst>
              <a:ext uri="{FF2B5EF4-FFF2-40B4-BE49-F238E27FC236}">
                <a16:creationId xmlns:a16="http://schemas.microsoft.com/office/drawing/2014/main" id="{502DC911-217F-1D4B-A69F-DD1CC15238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39AC15E-6B6F-BB46-8DF9-E65A3BC7C49C}"/>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426754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94ED4D-E998-A54E-9234-325117CEA21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DB5D94D-4DDE-124C-81CA-9236FF5F5AAC}"/>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4" name="Segnaposto piè di pagina 3">
            <a:extLst>
              <a:ext uri="{FF2B5EF4-FFF2-40B4-BE49-F238E27FC236}">
                <a16:creationId xmlns:a16="http://schemas.microsoft.com/office/drawing/2014/main" id="{4A025440-4055-7C46-8E01-EC16F7EF349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4959FFC-AD68-FB41-BF11-080A388F5C40}"/>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225387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44747F-CCE8-EF4C-A1AE-2DD5F14AFD23}"/>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3" name="Segnaposto piè di pagina 2">
            <a:extLst>
              <a:ext uri="{FF2B5EF4-FFF2-40B4-BE49-F238E27FC236}">
                <a16:creationId xmlns:a16="http://schemas.microsoft.com/office/drawing/2014/main" id="{B8EDF498-EBD3-C94A-BCE9-8DD6F1435C7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CC3F98E-A1A7-D147-9FAA-963AB6255C69}"/>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345755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2BE3A0-B1AC-DC41-84DD-09384030767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D07FBB5-F071-A74D-A32A-03A920C5F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58BA258-9A82-2C47-9560-B90E72DAD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9995E7F-26B1-DB42-8B84-339907FEDB8C}"/>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6" name="Segnaposto piè di pagina 5">
            <a:extLst>
              <a:ext uri="{FF2B5EF4-FFF2-40B4-BE49-F238E27FC236}">
                <a16:creationId xmlns:a16="http://schemas.microsoft.com/office/drawing/2014/main" id="{006B5B32-0C91-9D49-BE60-B742C202008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952969-AC98-6248-8B43-A8A7FD69FFE5}"/>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219374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CC2BEB-600C-CB40-B302-639900392A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7AEA72F-71C3-C042-9D74-80EF50AB0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3C819E6-5589-0A4A-A2E1-D92450294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516FA0-9E54-7748-B92E-0AEB71C95C1C}"/>
              </a:ext>
            </a:extLst>
          </p:cNvPr>
          <p:cNvSpPr>
            <a:spLocks noGrp="1"/>
          </p:cNvSpPr>
          <p:nvPr>
            <p:ph type="dt" sz="half" idx="10"/>
          </p:nvPr>
        </p:nvSpPr>
        <p:spPr/>
        <p:txBody>
          <a:bodyPr/>
          <a:lstStyle/>
          <a:p>
            <a:fld id="{C8C72A4E-1D04-4342-AE0C-75796C9C4A54}" type="datetimeFigureOut">
              <a:rPr lang="it-IT" smtClean="0"/>
              <a:t>06/11/25</a:t>
            </a:fld>
            <a:endParaRPr lang="it-IT"/>
          </a:p>
        </p:txBody>
      </p:sp>
      <p:sp>
        <p:nvSpPr>
          <p:cNvPr id="6" name="Segnaposto piè di pagina 5">
            <a:extLst>
              <a:ext uri="{FF2B5EF4-FFF2-40B4-BE49-F238E27FC236}">
                <a16:creationId xmlns:a16="http://schemas.microsoft.com/office/drawing/2014/main" id="{F5A2769A-0671-7E4A-AEB3-9F44C9DA0AF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0B885B1-05BE-3D4B-AEF0-F80C916127BF}"/>
              </a:ext>
            </a:extLst>
          </p:cNvPr>
          <p:cNvSpPr>
            <a:spLocks noGrp="1"/>
          </p:cNvSpPr>
          <p:nvPr>
            <p:ph type="sldNum" sz="quarter" idx="12"/>
          </p:nvPr>
        </p:nvSpPr>
        <p:spPr/>
        <p:txBody>
          <a:bodyPr/>
          <a:lstStyle/>
          <a:p>
            <a:fld id="{B58751CE-1B60-944B-838A-58679628C4E0}" type="slidenum">
              <a:rPr lang="it-IT" smtClean="0"/>
              <a:t>‹#›</a:t>
            </a:fld>
            <a:endParaRPr lang="it-IT"/>
          </a:p>
        </p:txBody>
      </p:sp>
    </p:spTree>
    <p:extLst>
      <p:ext uri="{BB962C8B-B14F-4D97-AF65-F5344CB8AC3E}">
        <p14:creationId xmlns:p14="http://schemas.microsoft.com/office/powerpoint/2010/main" val="326744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3E8FAC7-704B-EC4B-B2DD-69C757A90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4D4374-5674-EC42-A697-7784AB06BE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DCC03B-CA11-F543-B460-6898C5647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72A4E-1D04-4342-AE0C-75796C9C4A54}" type="datetimeFigureOut">
              <a:rPr lang="it-IT" smtClean="0"/>
              <a:t>06/11/25</a:t>
            </a:fld>
            <a:endParaRPr lang="it-IT"/>
          </a:p>
        </p:txBody>
      </p:sp>
      <p:sp>
        <p:nvSpPr>
          <p:cNvPr id="5" name="Segnaposto piè di pagina 4">
            <a:extLst>
              <a:ext uri="{FF2B5EF4-FFF2-40B4-BE49-F238E27FC236}">
                <a16:creationId xmlns:a16="http://schemas.microsoft.com/office/drawing/2014/main" id="{3C040F8D-255C-6643-A7B1-6F228E7A4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5095F00-8240-064D-9FFC-B9BDA5607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751CE-1B60-944B-838A-58679628C4E0}" type="slidenum">
              <a:rPr lang="it-IT" smtClean="0"/>
              <a:t>‹#›</a:t>
            </a:fld>
            <a:endParaRPr lang="it-IT"/>
          </a:p>
        </p:txBody>
      </p:sp>
    </p:spTree>
    <p:extLst>
      <p:ext uri="{BB962C8B-B14F-4D97-AF65-F5344CB8AC3E}">
        <p14:creationId xmlns:p14="http://schemas.microsoft.com/office/powerpoint/2010/main" val="3724285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youtube.com/watch?v=VoqOWqsv5MM"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www.ascoltoatttivo.net/" TargetMode="External"/><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BE7D6-586B-6FC1-8B43-63ECA095BB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39E911-7DEF-CE40-CCC1-7DBE753B8DDB}"/>
              </a:ext>
            </a:extLst>
          </p:cNvPr>
          <p:cNvSpPr txBox="1"/>
          <p:nvPr/>
        </p:nvSpPr>
        <p:spPr>
          <a:xfrm>
            <a:off x="1612900" y="1866900"/>
            <a:ext cx="8597900" cy="2308324"/>
          </a:xfrm>
          <a:prstGeom prst="rect">
            <a:avLst/>
          </a:prstGeom>
          <a:noFill/>
        </p:spPr>
        <p:txBody>
          <a:bodyPr wrap="square" rtlCol="0">
            <a:spAutoFit/>
          </a:bodyPr>
          <a:lstStyle/>
          <a:p>
            <a:pPr algn="ctr"/>
            <a:r>
              <a:rPr lang="en-US" sz="4400" b="1" dirty="0" err="1">
                <a:solidFill>
                  <a:srgbClr val="DD6515"/>
                </a:solidFill>
              </a:rPr>
              <a:t>Praticare</a:t>
            </a:r>
            <a:r>
              <a:rPr lang="en-US" sz="4400" b="1" dirty="0">
                <a:solidFill>
                  <a:srgbClr val="DD6515"/>
                </a:solidFill>
              </a:rPr>
              <a:t> </a:t>
            </a:r>
            <a:r>
              <a:rPr lang="en-US" sz="4400" b="1" dirty="0" err="1">
                <a:solidFill>
                  <a:srgbClr val="DD6515"/>
                </a:solidFill>
              </a:rPr>
              <a:t>l’ascolto</a:t>
            </a:r>
            <a:r>
              <a:rPr lang="en-US" sz="4400" b="1" dirty="0">
                <a:solidFill>
                  <a:srgbClr val="DD6515"/>
                </a:solidFill>
              </a:rPr>
              <a:t> </a:t>
            </a:r>
            <a:r>
              <a:rPr lang="en-US" sz="4400" b="1" dirty="0" err="1">
                <a:solidFill>
                  <a:srgbClr val="DD6515"/>
                </a:solidFill>
              </a:rPr>
              <a:t>attivo</a:t>
            </a:r>
            <a:r>
              <a:rPr lang="en-US" sz="4400" b="1" dirty="0">
                <a:solidFill>
                  <a:srgbClr val="DD6515"/>
                </a:solidFill>
              </a:rPr>
              <a:t> </a:t>
            </a:r>
          </a:p>
          <a:p>
            <a:pPr algn="ctr"/>
            <a:r>
              <a:rPr lang="en-US" sz="4400" b="1" dirty="0">
                <a:solidFill>
                  <a:srgbClr val="DD6515"/>
                </a:solidFill>
              </a:rPr>
              <a:t>per </a:t>
            </a:r>
            <a:r>
              <a:rPr lang="en-US" sz="4400" b="1" dirty="0" err="1">
                <a:solidFill>
                  <a:srgbClr val="DD6515"/>
                </a:solidFill>
              </a:rPr>
              <a:t>innovare</a:t>
            </a:r>
            <a:r>
              <a:rPr lang="en-US" sz="4400" b="1" dirty="0">
                <a:solidFill>
                  <a:srgbClr val="DD6515"/>
                </a:solidFill>
              </a:rPr>
              <a:t> le </a:t>
            </a:r>
            <a:r>
              <a:rPr lang="en-US" sz="4400" b="1" dirty="0" err="1">
                <a:solidFill>
                  <a:srgbClr val="DD6515"/>
                </a:solidFill>
              </a:rPr>
              <a:t>politiche</a:t>
            </a:r>
            <a:r>
              <a:rPr lang="en-US" sz="4400" b="1" dirty="0">
                <a:solidFill>
                  <a:srgbClr val="DD6515"/>
                </a:solidFill>
              </a:rPr>
              <a:t> </a:t>
            </a:r>
            <a:r>
              <a:rPr lang="en-US" sz="4400" b="1" dirty="0" err="1">
                <a:solidFill>
                  <a:srgbClr val="DD6515"/>
                </a:solidFill>
              </a:rPr>
              <a:t>pubbliche</a:t>
            </a:r>
            <a:endParaRPr lang="en-US" sz="4400" b="1" dirty="0">
              <a:solidFill>
                <a:srgbClr val="DD6515"/>
              </a:solidFill>
            </a:endParaRPr>
          </a:p>
          <a:p>
            <a:pPr algn="ctr"/>
            <a:r>
              <a:rPr lang="en-US" sz="2800" i="1" dirty="0"/>
              <a:t>Corso di </a:t>
            </a:r>
            <a:r>
              <a:rPr lang="en-US" sz="2800" i="1" dirty="0" err="1"/>
              <a:t>formazione</a:t>
            </a:r>
            <a:r>
              <a:rPr lang="en-US" sz="2800" i="1" dirty="0"/>
              <a:t> per la </a:t>
            </a:r>
            <a:r>
              <a:rPr lang="en-US" sz="2800" i="1" dirty="0" err="1"/>
              <a:t>Regione</a:t>
            </a:r>
            <a:r>
              <a:rPr lang="en-US" sz="2800" i="1" dirty="0"/>
              <a:t> Emilia-Romagna</a:t>
            </a:r>
          </a:p>
          <a:p>
            <a:pPr algn="ctr"/>
            <a:r>
              <a:rPr lang="en-US" sz="2800" i="1" dirty="0"/>
              <a:t>Bologna / 7 </a:t>
            </a:r>
            <a:r>
              <a:rPr lang="en-US" sz="2800" i="1" dirty="0" err="1"/>
              <a:t>novembre</a:t>
            </a:r>
            <a:r>
              <a:rPr lang="en-US" sz="2800" i="1" dirty="0"/>
              <a:t> 2025, 10.00 – 17.00</a:t>
            </a:r>
          </a:p>
        </p:txBody>
      </p:sp>
      <p:pic>
        <p:nvPicPr>
          <p:cNvPr id="2" name="Immagine 25" descr="Immagine che contiene design&#10;&#10;Descrizione generata automaticamente">
            <a:extLst>
              <a:ext uri="{FF2B5EF4-FFF2-40B4-BE49-F238E27FC236}">
                <a16:creationId xmlns:a16="http://schemas.microsoft.com/office/drawing/2014/main" id="{137507E4-5670-064F-6D84-074DA812BAB1}"/>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411788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9AC3241-6C66-424C-8BA3-D780DE89A396}"/>
              </a:ext>
            </a:extLst>
          </p:cNvPr>
          <p:cNvSpPr/>
          <p:nvPr/>
        </p:nvSpPr>
        <p:spPr>
          <a:xfrm>
            <a:off x="1351402" y="1203229"/>
            <a:ext cx="9918853" cy="5016758"/>
          </a:xfrm>
          <a:prstGeom prst="rect">
            <a:avLst/>
          </a:prstGeom>
        </p:spPr>
        <p:txBody>
          <a:bodyPr wrap="square">
            <a:spAutoFit/>
          </a:bodyPr>
          <a:lstStyle/>
          <a:p>
            <a:r>
              <a:rPr lang="it-IT" sz="2000" dirty="0">
                <a:solidFill>
                  <a:schemeClr val="accent2">
                    <a:lumMod val="75000"/>
                  </a:schemeClr>
                </a:solidFill>
                <a:latin typeface="Baskerville" panose="02020502070401020303" pitchFamily="18" charset="0"/>
                <a:ea typeface="Baskerville" panose="02020502070401020303" pitchFamily="18" charset="0"/>
              </a:rPr>
              <a:t>Domanda / chiedere / interrogare</a:t>
            </a:r>
          </a:p>
          <a:p>
            <a:r>
              <a:rPr lang="it-IT" sz="2000" dirty="0">
                <a:latin typeface="Baskerville" panose="02020502070401020303" pitchFamily="18" charset="0"/>
                <a:ea typeface="Baskerville" panose="02020502070401020303" pitchFamily="18" charset="0"/>
              </a:rPr>
              <a:t>Vissuto ansiogeno della domanda (domande di controllo)/ potenziale generativo della domanda (domande maieutiche)</a:t>
            </a:r>
          </a:p>
          <a:p>
            <a:endParaRPr lang="it-IT" sz="2000" dirty="0">
              <a:latin typeface="Baskerville" panose="02020502070401020303" pitchFamily="18" charset="0"/>
              <a:ea typeface="Baskerville" panose="02020502070401020303" pitchFamily="18" charset="0"/>
            </a:endParaRPr>
          </a:p>
          <a:p>
            <a:r>
              <a:rPr lang="it-IT" sz="2000" dirty="0">
                <a:latin typeface="Baskerville" panose="02020502070401020303" pitchFamily="18" charset="0"/>
                <a:ea typeface="Baskerville" panose="02020502070401020303" pitchFamily="18" charset="0"/>
              </a:rPr>
              <a:t>Dal latino </a:t>
            </a:r>
            <a:r>
              <a:rPr lang="it-IT" sz="2000" i="1" dirty="0" err="1">
                <a:latin typeface="Baskerville" panose="02020502070401020303" pitchFamily="18" charset="0"/>
                <a:ea typeface="Baskerville" panose="02020502070401020303" pitchFamily="18" charset="0"/>
              </a:rPr>
              <a:t>de-mandàre</a:t>
            </a:r>
            <a:r>
              <a:rPr lang="it-IT" sz="2000" dirty="0">
                <a:latin typeface="Baskerville" panose="02020502070401020303" pitchFamily="18" charset="0"/>
                <a:ea typeface="Baskerville" panose="02020502070401020303" pitchFamily="18" charset="0"/>
              </a:rPr>
              <a:t>: consegnare a qualcuno, affidare a qualcuno: </a:t>
            </a:r>
          </a:p>
          <a:p>
            <a:pPr marL="285750" indent="-285750">
              <a:buFont typeface="Wingdings" pitchFamily="2" charset="2"/>
              <a:buChar char="ü"/>
            </a:pPr>
            <a:r>
              <a:rPr lang="it-IT" sz="2000" dirty="0">
                <a:latin typeface="Baskerville" panose="02020502070401020303" pitchFamily="18" charset="0"/>
                <a:ea typeface="Baskerville" panose="02020502070401020303" pitchFamily="18" charset="0"/>
              </a:rPr>
              <a:t>Dimensione relazionale </a:t>
            </a:r>
          </a:p>
          <a:p>
            <a:pPr marL="285750" indent="-285750">
              <a:buFont typeface="Wingdings" pitchFamily="2" charset="2"/>
              <a:buChar char="ü"/>
            </a:pPr>
            <a:r>
              <a:rPr lang="it-IT" sz="2000" dirty="0" err="1">
                <a:latin typeface="Baskerville" panose="02020502070401020303" pitchFamily="18" charset="0"/>
                <a:ea typeface="Baskerville" panose="02020502070401020303" pitchFamily="18" charset="0"/>
              </a:rPr>
              <a:t>Reciprocita</a:t>
            </a:r>
            <a:r>
              <a:rPr lang="it-IT" sz="2000" dirty="0">
                <a:latin typeface="Baskerville" panose="02020502070401020303" pitchFamily="18" charset="0"/>
                <a:ea typeface="Baskerville" panose="02020502070401020303" pitchFamily="18" charset="0"/>
              </a:rPr>
              <a:t>̀</a:t>
            </a:r>
          </a:p>
          <a:p>
            <a:pPr marL="285750" indent="-285750">
              <a:buFont typeface="Wingdings" pitchFamily="2" charset="2"/>
              <a:buChar char="ü"/>
            </a:pPr>
            <a:r>
              <a:rPr lang="it-IT" sz="2000" dirty="0">
                <a:latin typeface="Baskerville" panose="02020502070401020303" pitchFamily="18" charset="0"/>
                <a:ea typeface="Baskerville" panose="02020502070401020303" pitchFamily="18" charset="0"/>
              </a:rPr>
              <a:t>Scambio </a:t>
            </a:r>
          </a:p>
          <a:p>
            <a:pPr marL="285750" indent="-285750">
              <a:buFont typeface="Wingdings" pitchFamily="2" charset="2"/>
              <a:buChar char="ü"/>
            </a:pPr>
            <a:endParaRPr lang="it-IT" sz="2000" dirty="0">
              <a:latin typeface="Baskerville" panose="02020502070401020303" pitchFamily="18" charset="0"/>
              <a:ea typeface="Baskerville" panose="02020502070401020303" pitchFamily="18" charset="0"/>
            </a:endParaRPr>
          </a:p>
          <a:p>
            <a:r>
              <a:rPr lang="it-IT" sz="2000" dirty="0">
                <a:solidFill>
                  <a:schemeClr val="accent2">
                    <a:lumMod val="75000"/>
                  </a:schemeClr>
                </a:solidFill>
                <a:latin typeface="Baskerville" panose="02020502070401020303" pitchFamily="18" charset="0"/>
                <a:ea typeface="Baskerville" panose="02020502070401020303" pitchFamily="18" charset="0"/>
              </a:rPr>
              <a:t>Arte Maieutica</a:t>
            </a:r>
            <a:r>
              <a:rPr lang="it-IT" sz="2000" dirty="0">
                <a:latin typeface="Baskerville" panose="02020502070401020303" pitchFamily="18" charset="0"/>
                <a:ea typeface="Baskerville" panose="02020502070401020303" pitchFamily="18" charset="0"/>
              </a:rPr>
              <a:t>: dal greco </a:t>
            </a:r>
            <a:r>
              <a:rPr lang="el-GR" sz="2000" i="1" dirty="0" err="1">
                <a:latin typeface="Baskerville" panose="02020502070401020303" pitchFamily="18" charset="0"/>
                <a:ea typeface="Baskerville" panose="02020502070401020303" pitchFamily="18" charset="0"/>
              </a:rPr>
              <a:t>μαιευτικός</a:t>
            </a:r>
            <a:r>
              <a:rPr lang="el-GR" sz="2000" i="1" dirty="0">
                <a:latin typeface="Baskerville" panose="02020502070401020303" pitchFamily="18" charset="0"/>
                <a:ea typeface="Baskerville" panose="02020502070401020303" pitchFamily="18" charset="0"/>
              </a:rPr>
              <a:t>, </a:t>
            </a:r>
            <a:r>
              <a:rPr lang="el-GR" sz="2000" dirty="0">
                <a:latin typeface="Baskerville" panose="02020502070401020303" pitchFamily="18" charset="0"/>
                <a:ea typeface="Baskerville" panose="02020502070401020303" pitchFamily="18" charset="0"/>
              </a:rPr>
              <a:t>“</a:t>
            </a:r>
            <a:r>
              <a:rPr lang="it-IT" sz="2000" dirty="0">
                <a:latin typeface="Baskerville" panose="02020502070401020303" pitchFamily="18" charset="0"/>
                <a:ea typeface="Baskerville" panose="02020502070401020303" pitchFamily="18" charset="0"/>
              </a:rPr>
              <a:t>dell’ostetricia” </a:t>
            </a:r>
          </a:p>
          <a:p>
            <a:r>
              <a:rPr lang="it-IT" sz="2000" dirty="0">
                <a:latin typeface="Baskerville" panose="02020502070401020303" pitchFamily="18" charset="0"/>
                <a:ea typeface="Baskerville" panose="02020502070401020303" pitchFamily="18" charset="0"/>
              </a:rPr>
              <a:t>Per Socrate è l’arte del far nascere </a:t>
            </a:r>
            <a:r>
              <a:rPr lang="it-IT" sz="2000" dirty="0" err="1">
                <a:latin typeface="Baskerville" panose="02020502070401020303" pitchFamily="18" charset="0"/>
                <a:ea typeface="Baskerville" panose="02020502070401020303" pitchFamily="18" charset="0"/>
              </a:rPr>
              <a:t>cio</a:t>
            </a:r>
            <a:r>
              <a:rPr lang="it-IT" sz="2000" dirty="0">
                <a:latin typeface="Baskerville" panose="02020502070401020303" pitchFamily="18" charset="0"/>
                <a:ea typeface="Baskerville" panose="02020502070401020303" pitchFamily="18" charset="0"/>
              </a:rPr>
              <a:t>̀ che è presente in ciascun individuo «gravido». </a:t>
            </a:r>
          </a:p>
          <a:p>
            <a:endParaRPr lang="it-IT" sz="2000" dirty="0">
              <a:effectLst/>
              <a:latin typeface="Baskerville" panose="02020502070401020303" pitchFamily="18" charset="0"/>
              <a:ea typeface="Baskerville" panose="02020502070401020303" pitchFamily="18" charset="0"/>
            </a:endParaRPr>
          </a:p>
          <a:p>
            <a:r>
              <a:rPr lang="it-IT" sz="2000" dirty="0">
                <a:solidFill>
                  <a:srgbClr val="990A6C"/>
                </a:solidFill>
                <a:latin typeface="Baskerville" panose="02020502070401020303" pitchFamily="18" charset="0"/>
                <a:ea typeface="Baskerville" panose="02020502070401020303" pitchFamily="18" charset="0"/>
              </a:rPr>
              <a:t>L</a:t>
            </a:r>
            <a:r>
              <a:rPr lang="it-IT" sz="2000" dirty="0">
                <a:solidFill>
                  <a:schemeClr val="accent2">
                    <a:lumMod val="75000"/>
                  </a:schemeClr>
                </a:solidFill>
                <a:latin typeface="Baskerville" panose="02020502070401020303" pitchFamily="18" charset="0"/>
                <a:ea typeface="Baskerville" panose="02020502070401020303" pitchFamily="18" charset="0"/>
              </a:rPr>
              <a:t>e domande maieutiche </a:t>
            </a:r>
            <a:r>
              <a:rPr lang="it-IT" sz="2000" dirty="0">
                <a:latin typeface="Baskerville" panose="02020502070401020303" pitchFamily="18" charset="0"/>
                <a:ea typeface="Baskerville" panose="02020502070401020303" pitchFamily="18" charset="0"/>
              </a:rPr>
              <a:t>servono a chi le riceve, permettono all’altro di assumersi una </a:t>
            </a:r>
            <a:r>
              <a:rPr lang="it-IT" sz="2000" dirty="0" err="1">
                <a:latin typeface="Baskerville" panose="02020502070401020303" pitchFamily="18" charset="0"/>
                <a:ea typeface="Baskerville" panose="02020502070401020303" pitchFamily="18" charset="0"/>
              </a:rPr>
              <a:t>responsabilita</a:t>
            </a:r>
            <a:r>
              <a:rPr lang="it-IT" sz="2000" dirty="0">
                <a:latin typeface="Baskerville" panose="02020502070401020303" pitchFamily="18" charset="0"/>
                <a:ea typeface="Baskerville" panose="02020502070401020303" pitchFamily="18" charset="0"/>
              </a:rPr>
              <a:t>̀ rispetto a </a:t>
            </a:r>
            <a:r>
              <a:rPr lang="it-IT" sz="2000" dirty="0" err="1">
                <a:latin typeface="Baskerville" panose="02020502070401020303" pitchFamily="18" charset="0"/>
                <a:ea typeface="Baskerville" panose="02020502070401020303" pitchFamily="18" charset="0"/>
              </a:rPr>
              <a:t>cio</a:t>
            </a:r>
            <a:r>
              <a:rPr lang="it-IT" sz="2000" dirty="0">
                <a:latin typeface="Baskerville" panose="02020502070401020303" pitchFamily="18" charset="0"/>
                <a:ea typeface="Baskerville" panose="02020502070401020303" pitchFamily="18" charset="0"/>
              </a:rPr>
              <a:t>̀ che </a:t>
            </a:r>
            <a:r>
              <a:rPr lang="it-IT" sz="2000" dirty="0" err="1">
                <a:latin typeface="Baskerville" panose="02020502070401020303" pitchFamily="18" charset="0"/>
                <a:ea typeface="Baskerville" panose="02020502070401020303" pitchFamily="18" charset="0"/>
              </a:rPr>
              <a:t>dira</a:t>
            </a:r>
            <a:r>
              <a:rPr lang="it-IT" sz="2000" dirty="0">
                <a:latin typeface="Baskerville" panose="02020502070401020303" pitchFamily="18" charset="0"/>
                <a:ea typeface="Baskerville" panose="02020502070401020303" pitchFamily="18" charset="0"/>
              </a:rPr>
              <a:t>̀, lo aiutano a riconnettersi con le proprie risorse in modo autentico e sostenibile. </a:t>
            </a:r>
          </a:p>
          <a:p>
            <a:endParaRPr lang="it-IT" sz="2000" dirty="0">
              <a:latin typeface="Baskerville" panose="02020502070401020303" pitchFamily="18" charset="0"/>
              <a:ea typeface="Baskerville" panose="02020502070401020303" pitchFamily="18" charset="0"/>
            </a:endParaRPr>
          </a:p>
        </p:txBody>
      </p:sp>
      <p:sp>
        <p:nvSpPr>
          <p:cNvPr id="7" name="CasellaDiTesto 6">
            <a:extLst>
              <a:ext uri="{FF2B5EF4-FFF2-40B4-BE49-F238E27FC236}">
                <a16:creationId xmlns:a16="http://schemas.microsoft.com/office/drawing/2014/main" id="{13D99D0F-93F5-FA45-AB95-3AD54AA49BC8}"/>
              </a:ext>
            </a:extLst>
          </p:cNvPr>
          <p:cNvSpPr txBox="1"/>
          <p:nvPr/>
        </p:nvSpPr>
        <p:spPr>
          <a:xfrm>
            <a:off x="1233889" y="749147"/>
            <a:ext cx="3481330" cy="461665"/>
          </a:xfrm>
          <a:prstGeom prst="rect">
            <a:avLst/>
          </a:prstGeom>
          <a:noFill/>
        </p:spPr>
        <p:txBody>
          <a:bodyPr wrap="square" rtlCol="0">
            <a:spAutoFit/>
          </a:bodyPr>
          <a:lstStyle/>
          <a:p>
            <a:r>
              <a:rPr lang="it-IT" sz="2400" dirty="0">
                <a:solidFill>
                  <a:schemeClr val="accent2">
                    <a:lumMod val="75000"/>
                  </a:schemeClr>
                </a:solidFill>
                <a:latin typeface="Baskerville" panose="02020502070401020303" pitchFamily="18" charset="0"/>
                <a:ea typeface="Baskerville" panose="02020502070401020303" pitchFamily="18" charset="0"/>
              </a:rPr>
              <a:t>L’arte della domanda</a:t>
            </a:r>
          </a:p>
        </p:txBody>
      </p:sp>
      <p:pic>
        <p:nvPicPr>
          <p:cNvPr id="5" name="Immagine 4" descr="Immagine che contiene design&#10;&#10;Descrizione generata automaticamente">
            <a:extLst>
              <a:ext uri="{FF2B5EF4-FFF2-40B4-BE49-F238E27FC236}">
                <a16:creationId xmlns:a16="http://schemas.microsoft.com/office/drawing/2014/main" id="{0C75EE30-9CF8-9949-9E2D-F8CEF95B717F}"/>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998169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EBFB7-F2FB-5828-2402-910C61496A15}"/>
            </a:ext>
          </a:extLst>
        </p:cNvPr>
        <p:cNvGrpSpPr/>
        <p:nvPr/>
      </p:nvGrpSpPr>
      <p:grpSpPr>
        <a:xfrm>
          <a:off x="0" y="0"/>
          <a:ext cx="0" cy="0"/>
          <a:chOff x="0" y="0"/>
          <a:chExt cx="0" cy="0"/>
        </a:xfrm>
      </p:grpSpPr>
      <p:pic>
        <p:nvPicPr>
          <p:cNvPr id="7" name="Immagine 6" descr="Immagine che contiene testo&#10;&#10;Descrizione generata automaticamente">
            <a:extLst>
              <a:ext uri="{FF2B5EF4-FFF2-40B4-BE49-F238E27FC236}">
                <a16:creationId xmlns:a16="http://schemas.microsoft.com/office/drawing/2014/main" id="{84675CB9-BFE4-2E9D-B83D-4E7941A7E34C}"/>
              </a:ext>
            </a:extLst>
          </p:cNvPr>
          <p:cNvPicPr>
            <a:picLocks noChangeAspect="1"/>
          </p:cNvPicPr>
          <p:nvPr/>
        </p:nvPicPr>
        <p:blipFill>
          <a:blip r:embed="rId2"/>
          <a:stretch>
            <a:fillRect/>
          </a:stretch>
        </p:blipFill>
        <p:spPr>
          <a:xfrm>
            <a:off x="2772229" y="284761"/>
            <a:ext cx="6896216" cy="6377512"/>
          </a:xfrm>
          <a:prstGeom prst="rect">
            <a:avLst/>
          </a:prstGeom>
        </p:spPr>
      </p:pic>
      <p:pic>
        <p:nvPicPr>
          <p:cNvPr id="4" name="Immagine 3" descr="Immagine che contiene design&#10;&#10;Descrizione generata automaticamente">
            <a:extLst>
              <a:ext uri="{FF2B5EF4-FFF2-40B4-BE49-F238E27FC236}">
                <a16:creationId xmlns:a16="http://schemas.microsoft.com/office/drawing/2014/main" id="{5992E482-CA27-792A-0644-28E54B04118B}"/>
              </a:ext>
            </a:extLst>
          </p:cNvPr>
          <p:cNvPicPr>
            <a:picLocks noChangeAspect="1"/>
          </p:cNvPicPr>
          <p:nvPr/>
        </p:nvPicPr>
        <p:blipFill rotWithShape="1">
          <a:blip r:embed="rId3"/>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12882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13D99D0F-93F5-FA45-AB95-3AD54AA49BC8}"/>
              </a:ext>
            </a:extLst>
          </p:cNvPr>
          <p:cNvSpPr txBox="1"/>
          <p:nvPr/>
        </p:nvSpPr>
        <p:spPr>
          <a:xfrm>
            <a:off x="1445923" y="1053947"/>
            <a:ext cx="3481330" cy="461665"/>
          </a:xfrm>
          <a:prstGeom prst="rect">
            <a:avLst/>
          </a:prstGeom>
          <a:noFill/>
        </p:spPr>
        <p:txBody>
          <a:bodyPr wrap="square" rtlCol="0">
            <a:spAutoFit/>
          </a:bodyPr>
          <a:lstStyle/>
          <a:p>
            <a:r>
              <a:rPr lang="it-IT" sz="2400" dirty="0">
                <a:solidFill>
                  <a:schemeClr val="accent2">
                    <a:lumMod val="75000"/>
                  </a:schemeClr>
                </a:solidFill>
                <a:latin typeface="Baskerville" panose="02020502070401020303" pitchFamily="18" charset="0"/>
                <a:ea typeface="Baskerville" panose="02020502070401020303" pitchFamily="18" charset="0"/>
              </a:rPr>
              <a:t>L’arte della domanda</a:t>
            </a:r>
          </a:p>
        </p:txBody>
      </p:sp>
      <p:pic>
        <p:nvPicPr>
          <p:cNvPr id="5" name="Immagine 4" descr="Immagine che contiene design&#10;&#10;Descrizione generata automaticamente">
            <a:extLst>
              <a:ext uri="{FF2B5EF4-FFF2-40B4-BE49-F238E27FC236}">
                <a16:creationId xmlns:a16="http://schemas.microsoft.com/office/drawing/2014/main" id="{0C75EE30-9CF8-9949-9E2D-F8CEF95B717F}"/>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CasellaDiTesto 2">
            <a:extLst>
              <a:ext uri="{FF2B5EF4-FFF2-40B4-BE49-F238E27FC236}">
                <a16:creationId xmlns:a16="http://schemas.microsoft.com/office/drawing/2014/main" id="{A1F5E69B-27B4-A041-9D35-84E70C748417}"/>
              </a:ext>
            </a:extLst>
          </p:cNvPr>
          <p:cNvSpPr txBox="1"/>
          <p:nvPr/>
        </p:nvSpPr>
        <p:spPr>
          <a:xfrm>
            <a:off x="1563757" y="1562986"/>
            <a:ext cx="8627166" cy="2585323"/>
          </a:xfrm>
          <a:prstGeom prst="rect">
            <a:avLst/>
          </a:prstGeom>
          <a:noFill/>
        </p:spPr>
        <p:txBody>
          <a:bodyPr wrap="square" rtlCol="0">
            <a:spAutoFit/>
          </a:bodyPr>
          <a:lstStyle/>
          <a:p>
            <a:r>
              <a:rPr lang="it-IT" sz="2400" dirty="0">
                <a:latin typeface="Baskerville" panose="02020502070401020303" pitchFamily="18" charset="0"/>
                <a:ea typeface="Baskerville" panose="02020502070401020303" pitchFamily="18" charset="0"/>
              </a:rPr>
              <a:t>Una buona domanda si focalizza sui casi concreti e ne evidenzia gli incidenti critici. </a:t>
            </a:r>
            <a:br>
              <a:rPr lang="it-IT" sz="2400" dirty="0">
                <a:latin typeface="Baskerville" panose="02020502070401020303" pitchFamily="18" charset="0"/>
                <a:ea typeface="Baskerville" panose="02020502070401020303" pitchFamily="18" charset="0"/>
              </a:rPr>
            </a:br>
            <a:r>
              <a:rPr lang="it-IT" sz="2400" dirty="0">
                <a:latin typeface="Baskerville" panose="02020502070401020303" pitchFamily="18" charset="0"/>
                <a:ea typeface="Baskerville" panose="02020502070401020303" pitchFamily="18" charset="0"/>
              </a:rPr>
              <a:t>In questo modo </a:t>
            </a:r>
            <a:r>
              <a:rPr lang="it-IT" sz="2400" b="1" dirty="0">
                <a:latin typeface="Baskerville" panose="02020502070401020303" pitchFamily="18" charset="0"/>
                <a:ea typeface="Baskerville" panose="02020502070401020303" pitchFamily="18" charset="0"/>
              </a:rPr>
              <a:t>è l’esperienza</a:t>
            </a:r>
            <a:r>
              <a:rPr lang="it-IT" sz="2400" dirty="0">
                <a:latin typeface="Baskerville" panose="02020502070401020303" pitchFamily="18" charset="0"/>
                <a:ea typeface="Baskerville" panose="02020502070401020303" pitchFamily="18" charset="0"/>
              </a:rPr>
              <a:t>, e non l’opinione, ad essere oggetto del confronto.</a:t>
            </a:r>
          </a:p>
          <a:p>
            <a:r>
              <a:rPr lang="it-IT" sz="2400" dirty="0">
                <a:latin typeface="Baskerville" panose="02020502070401020303" pitchFamily="18" charset="0"/>
                <a:ea typeface="Baskerville" panose="02020502070401020303" pitchFamily="18" charset="0"/>
              </a:rPr>
              <a:t>Questo ci permette di capire il </a:t>
            </a:r>
            <a:r>
              <a:rPr lang="it-IT" sz="2400" b="1" dirty="0">
                <a:latin typeface="Baskerville" panose="02020502070401020303" pitchFamily="18" charset="0"/>
                <a:ea typeface="Baskerville" panose="02020502070401020303" pitchFamily="18" charset="0"/>
              </a:rPr>
              <a:t>know-how </a:t>
            </a:r>
            <a:r>
              <a:rPr lang="it-IT" sz="2400" dirty="0">
                <a:latin typeface="Baskerville" panose="02020502070401020303" pitchFamily="18" charset="0"/>
                <a:ea typeface="Baskerville" panose="02020502070401020303" pitchFamily="18" charset="0"/>
              </a:rPr>
              <a:t>che è stato messo in gioco e che ha consentito di superare la fase di stallo. </a:t>
            </a:r>
          </a:p>
          <a:p>
            <a:endParaRPr lang="it-IT" dirty="0"/>
          </a:p>
        </p:txBody>
      </p:sp>
    </p:spTree>
    <p:extLst>
      <p:ext uri="{BB962C8B-B14F-4D97-AF65-F5344CB8AC3E}">
        <p14:creationId xmlns:p14="http://schemas.microsoft.com/office/powerpoint/2010/main" val="1692207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ADAD-C199-E86F-25EA-D73D6D4A34A2}"/>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D8565048-8F14-09A0-38D4-295322FE3732}"/>
              </a:ext>
            </a:extLst>
          </p:cNvPr>
          <p:cNvSpPr/>
          <p:nvPr/>
        </p:nvSpPr>
        <p:spPr>
          <a:xfrm>
            <a:off x="1681655" y="1782282"/>
            <a:ext cx="9306135" cy="523220"/>
          </a:xfrm>
          <a:prstGeom prst="rect">
            <a:avLst/>
          </a:prstGeom>
        </p:spPr>
        <p:txBody>
          <a:bodyPr wrap="square">
            <a:spAutoFit/>
          </a:bodyPr>
          <a:lstStyle/>
          <a:p>
            <a:r>
              <a:rPr lang="it-IT" sz="2800" dirty="0">
                <a:solidFill>
                  <a:srgbClr val="DD6515"/>
                </a:solidFill>
                <a:latin typeface="Baskerville" panose="02020502070401020303" pitchFamily="18" charset="0"/>
                <a:ea typeface="Baskerville" panose="02020502070401020303" pitchFamily="18" charset="0"/>
              </a:rPr>
              <a:t>Perché non impariamo dall’esperienza? </a:t>
            </a:r>
          </a:p>
        </p:txBody>
      </p:sp>
      <p:pic>
        <p:nvPicPr>
          <p:cNvPr id="2" name="Immagine 4" descr="Immagine che contiene design&#10;&#10;Descrizione generata automaticamente">
            <a:extLst>
              <a:ext uri="{FF2B5EF4-FFF2-40B4-BE49-F238E27FC236}">
                <a16:creationId xmlns:a16="http://schemas.microsoft.com/office/drawing/2014/main" id="{1F576801-CFB5-7695-3F52-ED83794F37D9}"/>
              </a:ext>
            </a:extLst>
          </p:cNvPr>
          <p:cNvPicPr>
            <a:picLocks noChangeAspect="1"/>
          </p:cNvPicPr>
          <p:nvPr/>
        </p:nvPicPr>
        <p:blipFill rotWithShape="1">
          <a:blip r:embed="rId2"/>
          <a:srcRect b="27030"/>
          <a:stretch/>
        </p:blipFill>
        <p:spPr>
          <a:xfrm>
            <a:off x="10530700" y="5708244"/>
            <a:ext cx="1489023" cy="1086549"/>
          </a:xfrm>
          <a:prstGeom prst="rect">
            <a:avLst/>
          </a:prstGeom>
        </p:spPr>
      </p:pic>
      <p:sp>
        <p:nvSpPr>
          <p:cNvPr id="3" name="Rettangolo 5">
            <a:extLst>
              <a:ext uri="{FF2B5EF4-FFF2-40B4-BE49-F238E27FC236}">
                <a16:creationId xmlns:a16="http://schemas.microsoft.com/office/drawing/2014/main" id="{8A328918-04E7-54EB-0011-F813A3446621}"/>
              </a:ext>
            </a:extLst>
          </p:cNvPr>
          <p:cNvSpPr/>
          <p:nvPr/>
        </p:nvSpPr>
        <p:spPr>
          <a:xfrm>
            <a:off x="1681654" y="2358529"/>
            <a:ext cx="9306135" cy="2677656"/>
          </a:xfrm>
          <a:prstGeom prst="rect">
            <a:avLst/>
          </a:prstGeom>
        </p:spPr>
        <p:txBody>
          <a:bodyPr wrap="square">
            <a:spAutoFit/>
          </a:bodyPr>
          <a:lstStyle/>
          <a:p>
            <a:r>
              <a:rPr lang="en-US" sz="2400" dirty="0">
                <a:latin typeface="Baskerville" panose="02020502070401020303" pitchFamily="18" charset="0"/>
                <a:ea typeface="Baskerville" panose="02020502070401020303" pitchFamily="18" charset="0"/>
              </a:rPr>
              <a:t>“</a:t>
            </a:r>
            <a:r>
              <a:rPr lang="en-US" sz="2400" dirty="0" err="1">
                <a:latin typeface="Baskerville" panose="02020502070401020303" pitchFamily="18" charset="0"/>
                <a:ea typeface="Baskerville" panose="02020502070401020303" pitchFamily="18" charset="0"/>
              </a:rPr>
              <a:t>Perché</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l’oppio</a:t>
            </a:r>
            <a:r>
              <a:rPr lang="en-US" sz="2400" dirty="0">
                <a:latin typeface="Baskerville" panose="02020502070401020303" pitchFamily="18" charset="0"/>
                <a:ea typeface="Baskerville" panose="02020502070401020303" pitchFamily="18" charset="0"/>
              </a:rPr>
              <a:t> fa </a:t>
            </a:r>
            <a:r>
              <a:rPr lang="en-US" sz="2400" dirty="0" err="1">
                <a:latin typeface="Baskerville" panose="02020502070401020303" pitchFamily="18" charset="0"/>
                <a:ea typeface="Baskerville" panose="02020502070401020303" pitchFamily="18" charset="0"/>
              </a:rPr>
              <a:t>dormire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chiedono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professori</a:t>
            </a:r>
            <a:r>
              <a:rPr lang="en-US" sz="2400" dirty="0">
                <a:latin typeface="Baskerville" panose="02020502070401020303" pitchFamily="18" charset="0"/>
                <a:ea typeface="Baskerville" panose="02020502070401020303" pitchFamily="18" charset="0"/>
              </a:rPr>
              <a:t> al </a:t>
            </a:r>
            <a:r>
              <a:rPr lang="en-US" sz="2400" dirty="0" err="1">
                <a:latin typeface="Baskerville" panose="02020502070401020303" pitchFamily="18" charset="0"/>
                <a:ea typeface="Baskerville" panose="02020502070401020303" pitchFamily="18" charset="0"/>
              </a:rPr>
              <a:t>candidato</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quello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risponde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trionfante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Perché</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possiede</a:t>
            </a:r>
            <a:r>
              <a:rPr lang="en-US" sz="2400" dirty="0">
                <a:latin typeface="Baskerville" panose="02020502070401020303" pitchFamily="18" charset="0"/>
                <a:ea typeface="Baskerville" panose="02020502070401020303" pitchFamily="18" charset="0"/>
              </a:rPr>
              <a:t> un principio </a:t>
            </a:r>
            <a:r>
              <a:rPr lang="en-US" sz="2400" dirty="0" err="1">
                <a:latin typeface="Baskerville" panose="02020502070401020303" pitchFamily="18" charset="0"/>
                <a:ea typeface="Baskerville" panose="02020502070401020303" pitchFamily="18" charset="0"/>
              </a:rPr>
              <a:t>soporifero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virtù</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dormitiva</a:t>
            </a:r>
            <a:r>
              <a:rPr lang="en-US" sz="2400" dirty="0">
                <a:latin typeface="Baskerville" panose="02020502070401020303" pitchFamily="18" charset="0"/>
                <a:ea typeface="Baskerville" panose="02020502070401020303" pitchFamily="18" charset="0"/>
              </a:rPr>
              <a:t>”</a:t>
            </a:r>
          </a:p>
          <a:p>
            <a:endParaRPr lang="en-US" sz="2400" dirty="0">
              <a:effectLst/>
              <a:latin typeface="Baskerville" panose="02020502070401020303" pitchFamily="18" charset="0"/>
              <a:ea typeface="Baskerville" panose="02020502070401020303" pitchFamily="18" charset="0"/>
            </a:endParaRPr>
          </a:p>
          <a:p>
            <a:r>
              <a:rPr lang="it-IT" sz="2400" dirty="0">
                <a:solidFill>
                  <a:srgbClr val="DD6515"/>
                </a:solidFill>
                <a:latin typeface="Baskerville" panose="02020502070401020303" pitchFamily="18" charset="0"/>
                <a:ea typeface="Baskerville" panose="02020502070401020303" pitchFamily="18" charset="0"/>
              </a:rPr>
              <a:t>Il principio soporifero</a:t>
            </a:r>
            <a:br>
              <a:rPr lang="it-IT" sz="2400" dirty="0">
                <a:solidFill>
                  <a:srgbClr val="DD6515"/>
                </a:solidFill>
                <a:latin typeface="Baskerville" panose="02020502070401020303" pitchFamily="18" charset="0"/>
                <a:ea typeface="Baskerville" panose="02020502070401020303" pitchFamily="18" charset="0"/>
              </a:rPr>
            </a:br>
            <a:r>
              <a:rPr lang="en-US" sz="2400" dirty="0">
                <a:latin typeface="Baskerville" panose="02020502070401020303" pitchFamily="18" charset="0"/>
                <a:ea typeface="Baskerville" panose="02020502070401020303" pitchFamily="18" charset="0"/>
              </a:rPr>
              <a:t>Un </a:t>
            </a:r>
            <a:r>
              <a:rPr lang="en-US" sz="2400" dirty="0" err="1">
                <a:latin typeface="Baskerville" panose="02020502070401020303" pitchFamily="18" charset="0"/>
                <a:ea typeface="Baskerville" panose="02020502070401020303" pitchFamily="18" charset="0"/>
              </a:rPr>
              <a:t>tipo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spiegazione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suppone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la causa di un </a:t>
            </a:r>
            <a:r>
              <a:rPr lang="en-US" sz="2400" dirty="0" err="1">
                <a:latin typeface="Baskerville" panose="02020502070401020303" pitchFamily="18" charset="0"/>
                <a:ea typeface="Baskerville" panose="02020502070401020303" pitchFamily="18" charset="0"/>
              </a:rPr>
              <a:t>comportamento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parola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astratta</a:t>
            </a:r>
            <a:r>
              <a:rPr lang="en-US" sz="2400" dirty="0">
                <a:latin typeface="Baskerville" panose="02020502070401020303" pitchFamily="18" charset="0"/>
                <a:ea typeface="Baskerville" panose="02020502070401020303" pitchFamily="18" charset="0"/>
              </a:rPr>
              <a:t> derivate dal </a:t>
            </a:r>
            <a:r>
              <a:rPr lang="en-US" sz="2400" dirty="0" err="1">
                <a:latin typeface="Baskerville" panose="02020502070401020303" pitchFamily="18" charset="0"/>
                <a:ea typeface="Baskerville" panose="02020502070401020303" pitchFamily="18" charset="0"/>
              </a:rPr>
              <a:t>comportamento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stesso</a:t>
            </a:r>
            <a:r>
              <a:rPr lang="en-US" sz="2400" dirty="0">
                <a:latin typeface="Baskerville" panose="02020502070401020303" pitchFamily="18" charset="0"/>
                <a:ea typeface="Baskerville" panose="02020502070401020303" pitchFamily="18" charset="0"/>
              </a:rPr>
              <a:t>. </a:t>
            </a:r>
            <a:endParaRPr lang="en-US" sz="2400" dirty="0">
              <a:effectLst/>
              <a:latin typeface="Baskerville" panose="02020502070401020303" pitchFamily="18" charset="0"/>
              <a:ea typeface="Baskerville" panose="02020502070401020303" pitchFamily="18" charset="0"/>
            </a:endParaRPr>
          </a:p>
        </p:txBody>
      </p:sp>
      <p:sp>
        <p:nvSpPr>
          <p:cNvPr id="8" name="Double Brace 7">
            <a:extLst>
              <a:ext uri="{FF2B5EF4-FFF2-40B4-BE49-F238E27FC236}">
                <a16:creationId xmlns:a16="http://schemas.microsoft.com/office/drawing/2014/main" id="{37870C2C-115B-1F25-E14F-11FF7674AD1F}"/>
              </a:ext>
            </a:extLst>
          </p:cNvPr>
          <p:cNvSpPr/>
          <p:nvPr/>
        </p:nvSpPr>
        <p:spPr>
          <a:xfrm>
            <a:off x="1364974" y="3856383"/>
            <a:ext cx="9766852" cy="1404730"/>
          </a:xfrm>
          <a:prstGeom prst="bracePair">
            <a:avLst/>
          </a:prstGeom>
          <a:ln w="19050">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27357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B474-95CB-3835-E632-B919F445CC84}"/>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2457C53F-01A8-CA70-A463-84D0D1ACECA3}"/>
              </a:ext>
            </a:extLst>
          </p:cNvPr>
          <p:cNvSpPr/>
          <p:nvPr/>
        </p:nvSpPr>
        <p:spPr>
          <a:xfrm>
            <a:off x="1681655" y="1093168"/>
            <a:ext cx="9306135" cy="523220"/>
          </a:xfrm>
          <a:prstGeom prst="rect">
            <a:avLst/>
          </a:prstGeom>
        </p:spPr>
        <p:txBody>
          <a:bodyPr wrap="square">
            <a:spAutoFit/>
          </a:bodyPr>
          <a:lstStyle/>
          <a:p>
            <a:r>
              <a:rPr lang="it-IT" sz="2800" dirty="0">
                <a:solidFill>
                  <a:srgbClr val="DD6515"/>
                </a:solidFill>
                <a:latin typeface="Baskerville" panose="02020502070401020303" pitchFamily="18" charset="0"/>
                <a:ea typeface="Baskerville" panose="02020502070401020303" pitchFamily="18" charset="0"/>
              </a:rPr>
              <a:t>Come se ne esce? Valorizzare gli incidenti critici</a:t>
            </a:r>
          </a:p>
        </p:txBody>
      </p:sp>
      <p:pic>
        <p:nvPicPr>
          <p:cNvPr id="2" name="Immagine 4" descr="Immagine che contiene design&#10;&#10;Descrizione generata automaticamente">
            <a:extLst>
              <a:ext uri="{FF2B5EF4-FFF2-40B4-BE49-F238E27FC236}">
                <a16:creationId xmlns:a16="http://schemas.microsoft.com/office/drawing/2014/main" id="{372A4990-E626-6326-9989-766E29EE1780}"/>
              </a:ext>
            </a:extLst>
          </p:cNvPr>
          <p:cNvPicPr>
            <a:picLocks noChangeAspect="1"/>
          </p:cNvPicPr>
          <p:nvPr/>
        </p:nvPicPr>
        <p:blipFill rotWithShape="1">
          <a:blip r:embed="rId2"/>
          <a:srcRect b="27030"/>
          <a:stretch/>
        </p:blipFill>
        <p:spPr>
          <a:xfrm>
            <a:off x="10530700" y="5708244"/>
            <a:ext cx="1489023" cy="1086549"/>
          </a:xfrm>
          <a:prstGeom prst="rect">
            <a:avLst/>
          </a:prstGeom>
        </p:spPr>
      </p:pic>
      <p:sp>
        <p:nvSpPr>
          <p:cNvPr id="3" name="Rettangolo 5">
            <a:extLst>
              <a:ext uri="{FF2B5EF4-FFF2-40B4-BE49-F238E27FC236}">
                <a16:creationId xmlns:a16="http://schemas.microsoft.com/office/drawing/2014/main" id="{C2812066-6CC0-FFA2-AF08-0695F738B1A4}"/>
              </a:ext>
            </a:extLst>
          </p:cNvPr>
          <p:cNvSpPr/>
          <p:nvPr/>
        </p:nvSpPr>
        <p:spPr>
          <a:xfrm>
            <a:off x="1681654" y="1669415"/>
            <a:ext cx="9306135" cy="3416320"/>
          </a:xfrm>
          <a:prstGeom prst="rect">
            <a:avLst/>
          </a:prstGeom>
        </p:spPr>
        <p:txBody>
          <a:bodyPr wrap="square">
            <a:spAutoFit/>
          </a:bodyPr>
          <a:lstStyle/>
          <a:p>
            <a:r>
              <a:rPr lang="en-US" sz="2400" dirty="0" err="1">
                <a:latin typeface="Baskerville" panose="02020502070401020303" pitchFamily="18" charset="0"/>
                <a:ea typeface="Baskerville" panose="02020502070401020303" pitchFamily="18" charset="0"/>
              </a:rPr>
              <a:t>L’importanza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casi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concreti</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contingenti</a:t>
            </a:r>
            <a:r>
              <a:rPr lang="en-US" sz="2400" dirty="0">
                <a:latin typeface="Baskerville" panose="02020502070401020303" pitchFamily="18" charset="0"/>
                <a:ea typeface="Baskerville" panose="02020502070401020303" pitchFamily="18" charset="0"/>
              </a:rPr>
              <a:t> per </a:t>
            </a:r>
            <a:r>
              <a:rPr lang="en-US" sz="2400" dirty="0" err="1">
                <a:latin typeface="Baskerville" panose="02020502070401020303" pitchFamily="18" charset="0"/>
                <a:ea typeface="Baskerville" panose="02020502070401020303" pitchFamily="18" charset="0"/>
              </a:rPr>
              <a:t>capire</a:t>
            </a:r>
            <a:r>
              <a:rPr lang="en-US" sz="2400" dirty="0">
                <a:latin typeface="Baskerville" panose="02020502070401020303" pitchFamily="18" charset="0"/>
                <a:ea typeface="Baskerville" panose="02020502070401020303" pitchFamily="18" charset="0"/>
              </a:rPr>
              <a:t> come </a:t>
            </a:r>
            <a:r>
              <a:rPr lang="en-US" sz="2400" dirty="0" err="1">
                <a:latin typeface="Baskerville" panose="02020502070401020303" pitchFamily="18" charset="0"/>
                <a:ea typeface="Baskerville" panose="02020502070401020303" pitchFamily="18" charset="0"/>
              </a:rPr>
              <a:t>funziona</a:t>
            </a:r>
            <a:r>
              <a:rPr lang="en-US" sz="2400" dirty="0">
                <a:latin typeface="Baskerville" panose="02020502070401020303" pitchFamily="18" charset="0"/>
                <a:ea typeface="Baskerville" panose="02020502070401020303" pitchFamily="18" charset="0"/>
              </a:rPr>
              <a:t> il mondo secondo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epistemologia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mondi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possibili</a:t>
            </a:r>
            <a:r>
              <a:rPr lang="en-US" sz="2400" dirty="0">
                <a:latin typeface="Baskerville" panose="02020502070401020303" pitchFamily="18" charset="0"/>
                <a:ea typeface="Baskerville" panose="02020502070401020303" pitchFamily="18" charset="0"/>
              </a:rPr>
              <a:t>”. </a:t>
            </a:r>
          </a:p>
          <a:p>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1. </a:t>
            </a:r>
            <a:r>
              <a:rPr lang="en-US" sz="2400" dirty="0" err="1">
                <a:latin typeface="Baskerville" panose="02020502070401020303" pitchFamily="18" charset="0"/>
                <a:ea typeface="Baskerville" panose="02020502070401020303" pitchFamily="18" charset="0"/>
              </a:rPr>
              <a:t>Mettere</a:t>
            </a:r>
            <a:r>
              <a:rPr lang="en-US" sz="2400" dirty="0">
                <a:latin typeface="Baskerville" panose="02020502070401020303" pitchFamily="18" charset="0"/>
                <a:ea typeface="Baskerville" panose="02020502070401020303" pitchFamily="18" charset="0"/>
              </a:rPr>
              <a:t> a fuoco </a:t>
            </a:r>
            <a:r>
              <a:rPr lang="en-US" sz="2400" dirty="0" err="1">
                <a:latin typeface="Baskerville" panose="02020502070401020303" pitchFamily="18" charset="0"/>
                <a:ea typeface="Baskerville" panose="02020502070401020303" pitchFamily="18" charset="0"/>
              </a:rPr>
              <a:t>situazioni</a:t>
            </a:r>
            <a:r>
              <a:rPr lang="en-US" sz="2400" dirty="0">
                <a:latin typeface="Baskerville" panose="02020502070401020303" pitchFamily="18" charset="0"/>
                <a:ea typeface="Baskerville" panose="02020502070401020303" pitchFamily="18" charset="0"/>
              </a:rPr>
              <a:t> concrete, </a:t>
            </a:r>
            <a:r>
              <a:rPr lang="en-US" sz="2400" dirty="0" err="1">
                <a:latin typeface="Baskerville" panose="02020502070401020303" pitchFamily="18" charset="0"/>
                <a:ea typeface="Baskerville" panose="02020502070401020303" pitchFamily="18" charset="0"/>
              </a:rPr>
              <a:t>specifiche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contingenti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incidenti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critici</a:t>
            </a:r>
            <a:r>
              <a:rPr lang="en-US" sz="2400" dirty="0">
                <a:latin typeface="Baskerville" panose="02020502070401020303" pitchFamily="18" charset="0"/>
                <a:ea typeface="Baskerville" panose="02020502070401020303" pitchFamily="18" charset="0"/>
              </a:rPr>
              <a:t>” </a:t>
            </a:r>
          </a:p>
          <a:p>
            <a:r>
              <a:rPr lang="en-US" sz="2400" dirty="0">
                <a:latin typeface="Baskerville" panose="02020502070401020303" pitchFamily="18" charset="0"/>
                <a:ea typeface="Baskerville" panose="02020502070401020303" pitchFamily="18" charset="0"/>
              </a:rPr>
              <a:t>2. </a:t>
            </a:r>
            <a:r>
              <a:rPr lang="en-US" sz="2400" dirty="0" err="1">
                <a:latin typeface="Baskerville" panose="02020502070401020303" pitchFamily="18" charset="0"/>
                <a:ea typeface="Baskerville" panose="02020502070401020303" pitchFamily="18" charset="0"/>
              </a:rPr>
              <a:t>Esplorare</a:t>
            </a:r>
            <a:r>
              <a:rPr lang="en-US" sz="2400" dirty="0">
                <a:latin typeface="Baskerville" panose="02020502070401020303" pitchFamily="18" charset="0"/>
                <a:ea typeface="Baskerville" panose="02020502070401020303" pitchFamily="18" charset="0"/>
              </a:rPr>
              <a:t> le “</a:t>
            </a:r>
            <a:r>
              <a:rPr lang="en-US" sz="2400" dirty="0" err="1">
                <a:latin typeface="Baskerville" panose="02020502070401020303" pitchFamily="18" charset="0"/>
                <a:ea typeface="Baskerville" panose="02020502070401020303" pitchFamily="18" charset="0"/>
              </a:rPr>
              <a:t>buone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pratiche</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l’arco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possibilita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rivelano</a:t>
            </a:r>
            <a:r>
              <a:rPr lang="en-US" sz="2400" dirty="0">
                <a:latin typeface="Baskerville" panose="02020502070401020303" pitchFamily="18" charset="0"/>
                <a:ea typeface="Baskerville" panose="02020502070401020303" pitchFamily="18" charset="0"/>
              </a:rPr>
              <a:t> </a:t>
            </a:r>
          </a:p>
          <a:p>
            <a:r>
              <a:rPr lang="en-US" sz="2400" dirty="0">
                <a:latin typeface="Baskerville" panose="02020502070401020303" pitchFamily="18" charset="0"/>
                <a:ea typeface="Baskerville" panose="02020502070401020303" pitchFamily="18" charset="0"/>
              </a:rPr>
              <a:t>3. </a:t>
            </a:r>
            <a:r>
              <a:rPr lang="en-US" sz="2400" dirty="0" err="1">
                <a:latin typeface="Baskerville" panose="02020502070401020303" pitchFamily="18" charset="0"/>
                <a:ea typeface="Baskerville" panose="02020502070401020303" pitchFamily="18" charset="0"/>
              </a:rPr>
              <a:t>Indagare</a:t>
            </a:r>
            <a:r>
              <a:rPr lang="en-US" sz="2400" dirty="0">
                <a:latin typeface="Baskerville" panose="02020502070401020303" pitchFamily="18" charset="0"/>
                <a:ea typeface="Baskerville" panose="02020502070401020303" pitchFamily="18" charset="0"/>
              </a:rPr>
              <a:t> in </a:t>
            </a:r>
            <a:r>
              <a:rPr lang="en-US" sz="2400" dirty="0" err="1">
                <a:latin typeface="Baskerville" panose="02020502070401020303" pitchFamily="18" charset="0"/>
                <a:ea typeface="Baskerville" panose="02020502070401020303" pitchFamily="18" charset="0"/>
              </a:rPr>
              <a:t>quali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modi</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possibile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ampliare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l’arco</a:t>
            </a:r>
            <a:r>
              <a:rPr lang="en-US" sz="2400" dirty="0">
                <a:latin typeface="Baskerville" panose="02020502070401020303" pitchFamily="18" charset="0"/>
                <a:ea typeface="Baskerville" panose="02020502070401020303" pitchFamily="18" charset="0"/>
              </a:rPr>
              <a:t> delle </a:t>
            </a:r>
            <a:r>
              <a:rPr lang="en-US" sz="2400" dirty="0" err="1">
                <a:latin typeface="Baskerville" panose="02020502070401020303" pitchFamily="18" charset="0"/>
                <a:ea typeface="Baskerville" panose="02020502070401020303" pitchFamily="18" charset="0"/>
              </a:rPr>
              <a:t>possibilita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nella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situazione</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partenza</a:t>
            </a:r>
            <a:r>
              <a:rPr lang="en-US" sz="2400" dirty="0">
                <a:latin typeface="Baskerville" panose="02020502070401020303" pitchFamily="18" charset="0"/>
                <a:ea typeface="Baskerville" panose="02020502070401020303" pitchFamily="18" charset="0"/>
              </a:rPr>
              <a:t> </a:t>
            </a:r>
          </a:p>
          <a:p>
            <a:endParaRPr lang="en-US" sz="2400" dirty="0">
              <a:effectLst/>
              <a:latin typeface="Baskerville" panose="02020502070401020303" pitchFamily="18" charset="0"/>
              <a:ea typeface="Baskerville" panose="02020502070401020303" pitchFamily="18" charset="0"/>
            </a:endParaRPr>
          </a:p>
        </p:txBody>
      </p:sp>
      <p:sp>
        <p:nvSpPr>
          <p:cNvPr id="8" name="Double Brace 7">
            <a:extLst>
              <a:ext uri="{FF2B5EF4-FFF2-40B4-BE49-F238E27FC236}">
                <a16:creationId xmlns:a16="http://schemas.microsoft.com/office/drawing/2014/main" id="{CA4E41CC-AF25-9B7A-2B58-9C518CCA9C87}"/>
              </a:ext>
            </a:extLst>
          </p:cNvPr>
          <p:cNvSpPr/>
          <p:nvPr/>
        </p:nvSpPr>
        <p:spPr>
          <a:xfrm>
            <a:off x="1378225" y="2756451"/>
            <a:ext cx="9740349" cy="2014330"/>
          </a:xfrm>
          <a:prstGeom prst="bracePair">
            <a:avLst/>
          </a:prstGeom>
          <a:ln w="19050">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0644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A8316-0575-0234-8E88-48CC14DFE7AE}"/>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B4BC0044-A0F8-E468-EC80-C72BC8D8CF9E}"/>
              </a:ext>
            </a:extLst>
          </p:cNvPr>
          <p:cNvPicPr>
            <a:picLocks noChangeAspect="1"/>
          </p:cNvPicPr>
          <p:nvPr/>
        </p:nvPicPr>
        <p:blipFill>
          <a:blip r:embed="rId2"/>
          <a:stretch>
            <a:fillRect/>
          </a:stretch>
        </p:blipFill>
        <p:spPr>
          <a:xfrm>
            <a:off x="2438399" y="33906"/>
            <a:ext cx="7351729" cy="6824093"/>
          </a:xfrm>
          <a:prstGeom prst="rect">
            <a:avLst/>
          </a:prstGeom>
        </p:spPr>
      </p:pic>
      <p:pic>
        <p:nvPicPr>
          <p:cNvPr id="5" name="Immagine 4" descr="Immagine che contiene design&#10;&#10;Descrizione generata automaticamente">
            <a:extLst>
              <a:ext uri="{FF2B5EF4-FFF2-40B4-BE49-F238E27FC236}">
                <a16:creationId xmlns:a16="http://schemas.microsoft.com/office/drawing/2014/main" id="{E0C1F23C-DD48-4202-CD90-1790F425762F}"/>
              </a:ext>
            </a:extLst>
          </p:cNvPr>
          <p:cNvPicPr>
            <a:picLocks noChangeAspect="1"/>
          </p:cNvPicPr>
          <p:nvPr/>
        </p:nvPicPr>
        <p:blipFill rotWithShape="1">
          <a:blip r:embed="rId3"/>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60378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7A33C-424E-97DC-C6FE-18A1F7A6E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9C858-F357-C12B-BCE9-B9D101585551}"/>
              </a:ext>
            </a:extLst>
          </p:cNvPr>
          <p:cNvSpPr>
            <a:spLocks noGrp="1"/>
          </p:cNvSpPr>
          <p:nvPr>
            <p:ph type="title"/>
          </p:nvPr>
        </p:nvSpPr>
        <p:spPr>
          <a:xfrm>
            <a:off x="1603512" y="1842052"/>
            <a:ext cx="9750287" cy="2014329"/>
          </a:xfrm>
        </p:spPr>
        <p:txBody>
          <a:bodyPr>
            <a:normAutofit fontScale="90000"/>
          </a:bodyPr>
          <a:lstStyle/>
          <a:p>
            <a:br>
              <a:rPr lang="en-US" sz="2700" dirty="0">
                <a:latin typeface="Baskerville" panose="02020502070401020303" pitchFamily="18" charset="0"/>
                <a:ea typeface="Baskerville" panose="02020502070401020303" pitchFamily="18" charset="0"/>
              </a:rPr>
            </a:br>
            <a:r>
              <a:rPr lang="en-US" sz="2700" dirty="0">
                <a:latin typeface="Baskerville" panose="02020502070401020303" pitchFamily="18" charset="0"/>
                <a:ea typeface="Baskerville" panose="02020502070401020303" pitchFamily="18" charset="0"/>
              </a:rPr>
              <a:t>Saper </a:t>
            </a:r>
            <a:r>
              <a:rPr lang="en-US" sz="2700" dirty="0" err="1">
                <a:latin typeface="Baskerville" panose="02020502070401020303" pitchFamily="18" charset="0"/>
                <a:ea typeface="Baskerville" panose="02020502070401020303" pitchFamily="18" charset="0"/>
              </a:rPr>
              <a:t>ascoltare</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è</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l’abilità</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fondamentale</a:t>
            </a:r>
            <a:r>
              <a:rPr lang="en-US" sz="2700" dirty="0">
                <a:latin typeface="Baskerville" panose="02020502070401020303" pitchFamily="18" charset="0"/>
                <a:ea typeface="Baskerville" panose="02020502070401020303" pitchFamily="18" charset="0"/>
              </a:rPr>
              <a:t> alla base della </a:t>
            </a:r>
            <a:r>
              <a:rPr lang="en-US" sz="2700" dirty="0" err="1">
                <a:latin typeface="Baskerville" panose="02020502070401020303" pitchFamily="18" charset="0"/>
                <a:ea typeface="Baskerville" panose="02020502070401020303" pitchFamily="18" charset="0"/>
              </a:rPr>
              <a:t>gestione</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costruttiva</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dei</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conflitti</a:t>
            </a:r>
            <a:r>
              <a:rPr lang="en-US" sz="2700" dirty="0">
                <a:latin typeface="Baskerville" panose="02020502070401020303" pitchFamily="18" charset="0"/>
                <a:ea typeface="Baskerville" panose="02020502070401020303" pitchFamily="18" charset="0"/>
              </a:rPr>
              <a:t>. </a:t>
            </a:r>
            <a:br>
              <a:rPr lang="en-US" sz="2700" dirty="0">
                <a:latin typeface="Baskerville" panose="02020502070401020303" pitchFamily="18" charset="0"/>
                <a:ea typeface="Baskerville" panose="02020502070401020303" pitchFamily="18" charset="0"/>
              </a:rPr>
            </a:br>
            <a:br>
              <a:rPr lang="en-US" sz="2700" dirty="0">
                <a:latin typeface="Baskerville" panose="02020502070401020303" pitchFamily="18" charset="0"/>
                <a:ea typeface="Baskerville" panose="02020502070401020303" pitchFamily="18" charset="0"/>
              </a:rPr>
            </a:br>
            <a:r>
              <a:rPr lang="en-US" sz="2700" dirty="0">
                <a:latin typeface="Baskerville" panose="02020502070401020303" pitchFamily="18" charset="0"/>
                <a:ea typeface="Baskerville" panose="02020502070401020303" pitchFamily="18" charset="0"/>
              </a:rPr>
              <a:t>Nella </a:t>
            </a:r>
            <a:r>
              <a:rPr lang="en-US" sz="2700" dirty="0" err="1">
                <a:latin typeface="Baskerville" panose="02020502070401020303" pitchFamily="18" charset="0"/>
                <a:ea typeface="Baskerville" panose="02020502070401020303" pitchFamily="18" charset="0"/>
              </a:rPr>
              <a:t>facilitazione</a:t>
            </a:r>
            <a:r>
              <a:rPr lang="en-US" sz="2700" dirty="0">
                <a:latin typeface="Baskerville" panose="02020502070401020303" pitchFamily="18" charset="0"/>
                <a:ea typeface="Baskerville" panose="02020502070401020303" pitchFamily="18" charset="0"/>
              </a:rPr>
              <a:t> di </a:t>
            </a:r>
            <a:r>
              <a:rPr lang="en-US" sz="2700" dirty="0" err="1">
                <a:latin typeface="Baskerville" panose="02020502070401020303" pitchFamily="18" charset="0"/>
                <a:ea typeface="Baskerville" panose="02020502070401020303" pitchFamily="18" charset="0"/>
              </a:rPr>
              <a:t>questa</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abilità</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si</a:t>
            </a:r>
            <a:r>
              <a:rPr lang="en-US" sz="2700" dirty="0">
                <a:latin typeface="Baskerville" panose="02020502070401020303" pitchFamily="18" charset="0"/>
                <a:ea typeface="Baskerville" panose="02020502070401020303" pitchFamily="18" charset="0"/>
              </a:rPr>
              <a:t> fa </a:t>
            </a:r>
            <a:r>
              <a:rPr lang="en-US" sz="2700" dirty="0" err="1">
                <a:latin typeface="Baskerville" panose="02020502070401020303" pitchFamily="18" charset="0"/>
                <a:ea typeface="Baskerville" panose="02020502070401020303" pitchFamily="18" charset="0"/>
              </a:rPr>
              <a:t>usualmente</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ricorso</a:t>
            </a:r>
            <a:r>
              <a:rPr lang="en-US" sz="2700" dirty="0">
                <a:latin typeface="Baskerville" panose="02020502070401020303" pitchFamily="18" charset="0"/>
                <a:ea typeface="Baskerville" panose="02020502070401020303" pitchFamily="18" charset="0"/>
              </a:rPr>
              <a:t> a </a:t>
            </a:r>
            <a:r>
              <a:rPr lang="en-US" sz="2700" dirty="0" err="1">
                <a:latin typeface="Baskerville" panose="02020502070401020303" pitchFamily="18" charset="0"/>
                <a:ea typeface="Baskerville" panose="02020502070401020303" pitchFamily="18" charset="0"/>
              </a:rPr>
              <a:t>tre</a:t>
            </a:r>
            <a:r>
              <a:rPr lang="en-US" sz="2700" dirty="0">
                <a:latin typeface="Baskerville" panose="02020502070401020303" pitchFamily="18" charset="0"/>
                <a:ea typeface="Baskerville" panose="02020502070401020303" pitchFamily="18" charset="0"/>
              </a:rPr>
              <a:t> </a:t>
            </a:r>
            <a:r>
              <a:rPr lang="en-US" sz="2700" dirty="0" err="1">
                <a:latin typeface="Baskerville" panose="02020502070401020303" pitchFamily="18" charset="0"/>
                <a:ea typeface="Baskerville" panose="02020502070401020303" pitchFamily="18" charset="0"/>
              </a:rPr>
              <a:t>tecniche</a:t>
            </a:r>
            <a:r>
              <a:rPr lang="en-US" sz="2700" dirty="0">
                <a:latin typeface="Baskerville" panose="02020502070401020303" pitchFamily="18" charset="0"/>
                <a:ea typeface="Baskerville" panose="02020502070401020303" pitchFamily="18" charset="0"/>
              </a:rPr>
              <a:t>:</a:t>
            </a:r>
            <a:br>
              <a:rPr lang="en-US" dirty="0"/>
            </a:br>
            <a:endParaRPr lang="en-US" dirty="0"/>
          </a:p>
        </p:txBody>
      </p:sp>
      <p:sp>
        <p:nvSpPr>
          <p:cNvPr id="3" name="TextBox 2">
            <a:extLst>
              <a:ext uri="{FF2B5EF4-FFF2-40B4-BE49-F238E27FC236}">
                <a16:creationId xmlns:a16="http://schemas.microsoft.com/office/drawing/2014/main" id="{4616FD3B-0BF6-61E5-49A7-2B34A1E372FE}"/>
              </a:ext>
            </a:extLst>
          </p:cNvPr>
          <p:cNvSpPr txBox="1"/>
          <p:nvPr/>
        </p:nvSpPr>
        <p:spPr>
          <a:xfrm>
            <a:off x="4081669" y="3676974"/>
            <a:ext cx="5579166" cy="1200329"/>
          </a:xfrm>
          <a:prstGeom prst="rect">
            <a:avLst/>
          </a:prstGeom>
          <a:noFill/>
        </p:spPr>
        <p:txBody>
          <a:bodyPr wrap="square" rtlCol="0">
            <a:spAutoFit/>
          </a:bodyPr>
          <a:lstStyle/>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la </a:t>
            </a:r>
            <a:r>
              <a:rPr lang="en-US" sz="2400" dirty="0" err="1">
                <a:latin typeface="Baskerville" panose="02020502070401020303" pitchFamily="18" charset="0"/>
                <a:ea typeface="Baskerville" panose="02020502070401020303" pitchFamily="18" charset="0"/>
              </a:rPr>
              <a:t>parafrasi</a:t>
            </a:r>
            <a:r>
              <a:rPr lang="en-US" sz="2400" dirty="0">
                <a:latin typeface="Baskerville" panose="02020502070401020303" pitchFamily="18" charset="0"/>
                <a:ea typeface="Baskerville" panose="02020502070401020303" pitchFamily="18" charset="0"/>
              </a:rPr>
              <a:t> </a:t>
            </a:r>
          </a:p>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la </a:t>
            </a:r>
            <a:r>
              <a:rPr lang="en-US" sz="2400" dirty="0" err="1">
                <a:latin typeface="Baskerville" panose="02020502070401020303" pitchFamily="18" charset="0"/>
                <a:ea typeface="Baskerville" panose="02020502070401020303" pitchFamily="18" charset="0"/>
              </a:rPr>
              <a:t>sintesi</a:t>
            </a:r>
            <a:r>
              <a:rPr lang="en-US" sz="2400" dirty="0">
                <a:latin typeface="Baskerville" panose="02020502070401020303" pitchFamily="18" charset="0"/>
                <a:ea typeface="Baskerville" panose="02020502070401020303" pitchFamily="18" charset="0"/>
              </a:rPr>
              <a:t> </a:t>
            </a:r>
          </a:p>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il </a:t>
            </a:r>
            <a:r>
              <a:rPr lang="en-US" sz="2400" dirty="0" err="1">
                <a:latin typeface="Baskerville" panose="02020502070401020303" pitchFamily="18" charset="0"/>
                <a:ea typeface="Baskerville" panose="02020502070401020303" pitchFamily="18" charset="0"/>
              </a:rPr>
              <a:t>refraiming</a:t>
            </a:r>
            <a:endParaRPr lang="en-US" sz="2400" dirty="0"/>
          </a:p>
        </p:txBody>
      </p:sp>
      <p:pic>
        <p:nvPicPr>
          <p:cNvPr id="4" name="Immagine 3" descr="Immagine che contiene design&#10;&#10;Descrizione generata automaticamente">
            <a:extLst>
              <a:ext uri="{FF2B5EF4-FFF2-40B4-BE49-F238E27FC236}">
                <a16:creationId xmlns:a16="http://schemas.microsoft.com/office/drawing/2014/main" id="{5F0A21BE-EF95-0524-E01A-CAEB647A83F5}"/>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5" name="TextBox 4">
            <a:extLst>
              <a:ext uri="{FF2B5EF4-FFF2-40B4-BE49-F238E27FC236}">
                <a16:creationId xmlns:a16="http://schemas.microsoft.com/office/drawing/2014/main" id="{1C0A46B9-5FDA-BD47-8D11-5E9D829CD2C8}"/>
              </a:ext>
            </a:extLst>
          </p:cNvPr>
          <p:cNvSpPr txBox="1"/>
          <p:nvPr/>
        </p:nvSpPr>
        <p:spPr>
          <a:xfrm>
            <a:off x="1808921" y="1093304"/>
            <a:ext cx="9057861" cy="461665"/>
          </a:xfrm>
          <a:prstGeom prst="rect">
            <a:avLst/>
          </a:prstGeom>
          <a:noFill/>
        </p:spPr>
        <p:txBody>
          <a:bodyPr wrap="square" rtlCol="0">
            <a:spAutoFit/>
          </a:bodyPr>
          <a:lstStyle/>
          <a:p>
            <a:r>
              <a:rPr lang="en-US" sz="2400" b="1" dirty="0" err="1">
                <a:solidFill>
                  <a:srgbClr val="DD6515"/>
                </a:solidFill>
                <a:latin typeface="Baskerville" panose="02020502070401020303" pitchFamily="18" charset="0"/>
                <a:ea typeface="Baskerville" panose="02020502070401020303" pitchFamily="18" charset="0"/>
              </a:rPr>
              <a:t>Ascoltare</a:t>
            </a:r>
            <a:r>
              <a:rPr lang="en-US" sz="2400" b="1" dirty="0">
                <a:solidFill>
                  <a:srgbClr val="DD6515"/>
                </a:solidFill>
                <a:latin typeface="Baskerville" panose="02020502070401020303" pitchFamily="18" charset="0"/>
                <a:ea typeface="Baskerville" panose="02020502070401020303" pitchFamily="18" charset="0"/>
              </a:rPr>
              <a:t>, </a:t>
            </a:r>
            <a:r>
              <a:rPr lang="en-US" sz="2400" b="1" dirty="0" err="1">
                <a:solidFill>
                  <a:srgbClr val="DD6515"/>
                </a:solidFill>
                <a:latin typeface="Baskerville" panose="02020502070401020303" pitchFamily="18" charset="0"/>
                <a:ea typeface="Baskerville" panose="02020502070401020303" pitchFamily="18" charset="0"/>
              </a:rPr>
              <a:t>parafrasare</a:t>
            </a:r>
            <a:r>
              <a:rPr lang="en-US" sz="2400" b="1" dirty="0">
                <a:solidFill>
                  <a:srgbClr val="DD6515"/>
                </a:solidFill>
                <a:latin typeface="Baskerville" panose="02020502070401020303" pitchFamily="18" charset="0"/>
                <a:ea typeface="Baskerville" panose="02020502070401020303" pitchFamily="18" charset="0"/>
              </a:rPr>
              <a:t>, </a:t>
            </a:r>
            <a:r>
              <a:rPr lang="en-US" sz="2400" b="1" dirty="0" err="1">
                <a:solidFill>
                  <a:srgbClr val="DD6515"/>
                </a:solidFill>
                <a:latin typeface="Baskerville" panose="02020502070401020303" pitchFamily="18" charset="0"/>
                <a:ea typeface="Baskerville" panose="02020502070401020303" pitchFamily="18" charset="0"/>
              </a:rPr>
              <a:t>sintetizzare</a:t>
            </a:r>
            <a:r>
              <a:rPr lang="en-US" sz="2400" b="1" dirty="0">
                <a:solidFill>
                  <a:srgbClr val="DD6515"/>
                </a:solidFill>
                <a:latin typeface="Baskerville" panose="02020502070401020303" pitchFamily="18" charset="0"/>
                <a:ea typeface="Baskerville" panose="02020502070401020303" pitchFamily="18" charset="0"/>
              </a:rPr>
              <a:t>, </a:t>
            </a:r>
            <a:r>
              <a:rPr lang="en-US" sz="2400" b="1" dirty="0" err="1">
                <a:solidFill>
                  <a:srgbClr val="DD6515"/>
                </a:solidFill>
                <a:latin typeface="Baskerville" panose="02020502070401020303" pitchFamily="18" charset="0"/>
                <a:ea typeface="Baskerville" panose="02020502070401020303" pitchFamily="18" charset="0"/>
              </a:rPr>
              <a:t>refraiming</a:t>
            </a:r>
            <a:r>
              <a:rPr lang="en-US" sz="2400" b="1" dirty="0">
                <a:solidFill>
                  <a:srgbClr val="DD6515"/>
                </a:solidFill>
                <a:latin typeface="Baskerville" panose="02020502070401020303" pitchFamily="18" charset="0"/>
                <a:ea typeface="Baskerville" panose="02020502070401020303" pitchFamily="18" charset="0"/>
              </a:rPr>
              <a:t>… </a:t>
            </a:r>
            <a:r>
              <a:rPr lang="en-US" sz="2400" b="1" dirty="0" err="1">
                <a:solidFill>
                  <a:srgbClr val="DD6515"/>
                </a:solidFill>
                <a:latin typeface="Baskerville" panose="02020502070401020303" pitchFamily="18" charset="0"/>
                <a:ea typeface="Baskerville" panose="02020502070401020303" pitchFamily="18" charset="0"/>
              </a:rPr>
              <a:t>Facilitare</a:t>
            </a:r>
            <a:endParaRPr lang="en-US" sz="2400" b="1" dirty="0">
              <a:solidFill>
                <a:srgbClr val="DD6515"/>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09315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A396-9A57-7040-4520-EECCDDE3A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D38E4-172C-7A4E-FF52-FB4B2FE18758}"/>
              </a:ext>
            </a:extLst>
          </p:cNvPr>
          <p:cNvSpPr>
            <a:spLocks noGrp="1"/>
          </p:cNvSpPr>
          <p:nvPr>
            <p:ph type="title"/>
          </p:nvPr>
        </p:nvSpPr>
        <p:spPr>
          <a:xfrm>
            <a:off x="1775790" y="730674"/>
            <a:ext cx="9578009" cy="2014329"/>
          </a:xfrm>
        </p:spPr>
        <p:txBody>
          <a:bodyPr>
            <a:noAutofit/>
          </a:bodyPr>
          <a:lstStyle/>
          <a:p>
            <a:pPr>
              <a:buClr>
                <a:srgbClr val="DD6515"/>
              </a:buClr>
            </a:pPr>
            <a:r>
              <a:rPr lang="en-US" sz="2400" b="1" dirty="0" err="1">
                <a:solidFill>
                  <a:srgbClr val="DD6515"/>
                </a:solidFill>
                <a:latin typeface="Baskerville" panose="02020502070401020303" pitchFamily="18" charset="0"/>
                <a:ea typeface="Baskerville" panose="02020502070401020303" pitchFamily="18" charset="0"/>
              </a:rPr>
              <a:t>Parafrasare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consiste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nel</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ripetere</a:t>
            </a:r>
            <a:r>
              <a:rPr lang="en-US" sz="2400" dirty="0">
                <a:latin typeface="Baskerville" panose="02020502070401020303" pitchFamily="18" charset="0"/>
                <a:ea typeface="Baskerville" panose="02020502070401020303" pitchFamily="18" charset="0"/>
              </a:rPr>
              <a:t> con le </a:t>
            </a:r>
            <a:r>
              <a:rPr lang="en-US" sz="2400" dirty="0" err="1">
                <a:latin typeface="Baskerville" panose="02020502070401020303" pitchFamily="18" charset="0"/>
                <a:ea typeface="Baskerville" panose="02020502070401020303" pitchFamily="18" charset="0"/>
              </a:rPr>
              <a:t>tue</a:t>
            </a:r>
            <a:r>
              <a:rPr lang="en-US" sz="2400" dirty="0">
                <a:latin typeface="Baskerville" panose="02020502070401020303" pitchFamily="18" charset="0"/>
                <a:ea typeface="Baskerville" panose="02020502070401020303" pitchFamily="18" charset="0"/>
              </a:rPr>
              <a:t> parole </a:t>
            </a:r>
            <a:r>
              <a:rPr lang="en-US" sz="2400" dirty="0" err="1">
                <a:latin typeface="Baskerville" panose="02020502070401020303" pitchFamily="18" charset="0"/>
                <a:ea typeface="Baskerville" panose="02020502070401020303" pitchFamily="18" charset="0"/>
              </a:rPr>
              <a:t>ciò</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hai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capito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quanto</a:t>
            </a:r>
            <a:r>
              <a:rPr lang="en-US" sz="2400" dirty="0">
                <a:latin typeface="Baskerville" panose="02020502070401020303" pitchFamily="18" charset="0"/>
                <a:ea typeface="Baskerville" panose="02020502070401020303" pitchFamily="18" charset="0"/>
              </a:rPr>
              <a:t> un </a:t>
            </a:r>
            <a:r>
              <a:rPr lang="en-US" sz="2400" dirty="0" err="1">
                <a:latin typeface="Baskerville" panose="02020502070401020303" pitchFamily="18" charset="0"/>
                <a:ea typeface="Baskerville" panose="02020502070401020303" pitchFamily="18" charset="0"/>
              </a:rPr>
              <a:t>altro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dicendo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questo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significa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al </a:t>
            </a:r>
            <a:r>
              <a:rPr lang="en-US" sz="2400" dirty="0" err="1">
                <a:latin typeface="Baskerville" panose="02020502070401020303" pitchFamily="18" charset="0"/>
                <a:ea typeface="Baskerville" panose="02020502070401020303" pitchFamily="18" charset="0"/>
              </a:rPr>
              <a:t>centro</a:t>
            </a:r>
            <a:r>
              <a:rPr lang="en-US" sz="2400" dirty="0">
                <a:latin typeface="Baskerville" panose="02020502070401020303" pitchFamily="18" charset="0"/>
                <a:ea typeface="Baskerville" panose="02020502070401020303" pitchFamily="18" charset="0"/>
              </a:rPr>
              <a:t> della </a:t>
            </a:r>
            <a:r>
              <a:rPr lang="en-US" sz="2400" dirty="0" err="1">
                <a:latin typeface="Baskerville" panose="02020502070401020303" pitchFamily="18" charset="0"/>
                <a:ea typeface="Baskerville" panose="02020502070401020303" pitchFamily="18" charset="0"/>
              </a:rPr>
              <a:t>parafrasi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deve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essere</a:t>
            </a:r>
            <a:r>
              <a:rPr lang="en-US" sz="2400" dirty="0">
                <a:latin typeface="Baskerville" panose="02020502070401020303" pitchFamily="18" charset="0"/>
                <a:ea typeface="Baskerville" panose="02020502070401020303" pitchFamily="18" charset="0"/>
              </a:rPr>
              <a:t> il </a:t>
            </a:r>
            <a:r>
              <a:rPr lang="en-US" sz="2400" dirty="0" err="1">
                <a:latin typeface="Baskerville" panose="02020502070401020303" pitchFamily="18" charset="0"/>
                <a:ea typeface="Baskerville" panose="02020502070401020303" pitchFamily="18" charset="0"/>
              </a:rPr>
              <a:t>tuo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interlocutore</a:t>
            </a:r>
            <a:r>
              <a:rPr lang="en-US" sz="2400" dirty="0">
                <a:latin typeface="Baskerville" panose="02020502070401020303" pitchFamily="18" charset="0"/>
                <a:ea typeface="Baskerville" panose="02020502070401020303" pitchFamily="18" charset="0"/>
              </a:rPr>
              <a:t> e non </a:t>
            </a:r>
            <a:r>
              <a:rPr lang="en-US" sz="2400" dirty="0" err="1">
                <a:latin typeface="Baskerville" panose="02020502070401020303" pitchFamily="18" charset="0"/>
                <a:ea typeface="Baskerville" panose="02020502070401020303" pitchFamily="18" charset="0"/>
              </a:rPr>
              <a:t>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stesso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l’ascoltatore</a:t>
            </a:r>
            <a:r>
              <a:rPr lang="en-US" sz="2400" dirty="0">
                <a:latin typeface="Baskerville" panose="02020502070401020303" pitchFamily="18" charset="0"/>
                <a:ea typeface="Baskerville" panose="02020502070401020303" pitchFamily="18" charset="0"/>
              </a:rPr>
              <a:t>.</a:t>
            </a:r>
          </a:p>
        </p:txBody>
      </p:sp>
      <p:sp>
        <p:nvSpPr>
          <p:cNvPr id="4" name="Double Brace 3">
            <a:extLst>
              <a:ext uri="{FF2B5EF4-FFF2-40B4-BE49-F238E27FC236}">
                <a16:creationId xmlns:a16="http://schemas.microsoft.com/office/drawing/2014/main" id="{4D04BE0C-E2FE-9C62-85A2-F690F669EB02}"/>
              </a:ext>
            </a:extLst>
          </p:cNvPr>
          <p:cNvSpPr/>
          <p:nvPr/>
        </p:nvSpPr>
        <p:spPr>
          <a:xfrm>
            <a:off x="2881748" y="2673928"/>
            <a:ext cx="6802581" cy="2753443"/>
          </a:xfrm>
          <a:prstGeom prst="bracePair">
            <a:avLst/>
          </a:prstGeom>
          <a:ln w="38100">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Immagine 3" descr="Immagine che contiene design&#10;&#10;Descrizione generata automaticamente">
            <a:extLst>
              <a:ext uri="{FF2B5EF4-FFF2-40B4-BE49-F238E27FC236}">
                <a16:creationId xmlns:a16="http://schemas.microsoft.com/office/drawing/2014/main" id="{46D2A1ED-15EB-C1AE-D866-BC06C8771B73}"/>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ACF637A6-1F46-89B4-018C-D2994A003E39}"/>
              </a:ext>
            </a:extLst>
          </p:cNvPr>
          <p:cNvSpPr txBox="1"/>
          <p:nvPr/>
        </p:nvSpPr>
        <p:spPr>
          <a:xfrm>
            <a:off x="3297382" y="2881740"/>
            <a:ext cx="6082146" cy="2308324"/>
          </a:xfrm>
          <a:prstGeom prst="rect">
            <a:avLst/>
          </a:prstGeom>
          <a:noFill/>
        </p:spPr>
        <p:txBody>
          <a:bodyPr wrap="square" rtlCol="0">
            <a:spAutoFit/>
          </a:bodyPr>
          <a:lstStyle/>
          <a:p>
            <a:pPr>
              <a:buClr>
                <a:srgbClr val="DD6515"/>
              </a:buClr>
            </a:pPr>
            <a:r>
              <a:rPr lang="en-US" sz="2400" dirty="0">
                <a:latin typeface="Baskerville" panose="02020502070401020303" pitchFamily="18" charset="0"/>
                <a:ea typeface="Baskerville" panose="02020502070401020303" pitchFamily="18" charset="0"/>
              </a:rPr>
              <a:t>Una buona </a:t>
            </a:r>
            <a:r>
              <a:rPr lang="en-US" sz="2400" dirty="0" err="1">
                <a:latin typeface="Baskerville" panose="02020502070401020303" pitchFamily="18" charset="0"/>
                <a:ea typeface="Baskerville" panose="02020502070401020303" pitchFamily="18" charset="0"/>
              </a:rPr>
              <a:t>parafrasi</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è</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più</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corta</a:t>
            </a:r>
            <a:r>
              <a:rPr lang="en-US" sz="2400" dirty="0">
                <a:latin typeface="Baskerville" panose="02020502070401020303" pitchFamily="18" charset="0"/>
                <a:ea typeface="Baskerville" panose="02020502070401020303" pitchFamily="18" charset="0"/>
              </a:rPr>
              <a:t> delle </a:t>
            </a:r>
            <a:r>
              <a:rPr lang="en-US" sz="2400" dirty="0" err="1">
                <a:latin typeface="Baskerville" panose="02020502070401020303" pitchFamily="18" charset="0"/>
                <a:ea typeface="Baskerville" panose="02020502070401020303" pitchFamily="18" charset="0"/>
              </a:rPr>
              <a:t>frasi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espresse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dall’interlocutore</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riflette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contenuti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espressi</a:t>
            </a:r>
            <a:r>
              <a:rPr lang="en-US" sz="2400" dirty="0">
                <a:latin typeface="Baskerville" panose="02020502070401020303" pitchFamily="18" charset="0"/>
                <a:ea typeface="Baskerville" panose="02020502070401020303" pitchFamily="18" charset="0"/>
              </a:rPr>
              <a:t>, ma non </a:t>
            </a:r>
            <a:r>
              <a:rPr lang="en-US" sz="2400" dirty="0" err="1">
                <a:latin typeface="Baskerville" panose="02020502070401020303" pitchFamily="18" charset="0"/>
                <a:ea typeface="Baskerville" panose="02020502070401020303" pitchFamily="18" charset="0"/>
              </a:rPr>
              <a:t>imita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l’interlocutore</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descrive</a:t>
            </a:r>
            <a:r>
              <a:rPr lang="en-US" sz="2400" dirty="0">
                <a:latin typeface="Baskerville" panose="02020502070401020303" pitchFamily="18" charset="0"/>
                <a:ea typeface="Baskerville" panose="02020502070401020303" pitchFamily="18" charset="0"/>
              </a:rPr>
              <a:t> in modo </a:t>
            </a:r>
            <a:r>
              <a:rPr lang="en-US" sz="2400" dirty="0" err="1">
                <a:latin typeface="Baskerville" panose="02020502070401020303" pitchFamily="18" charset="0"/>
                <a:ea typeface="Baskerville" panose="02020502070401020303" pitchFamily="18" charset="0"/>
              </a:rPr>
              <a:t>empatico</a:t>
            </a:r>
            <a:r>
              <a:rPr lang="en-US" sz="2400" dirty="0">
                <a:latin typeface="Baskerville" panose="02020502070401020303" pitchFamily="18" charset="0"/>
                <a:ea typeface="Baskerville" panose="02020502070401020303" pitchFamily="18" charset="0"/>
              </a:rPr>
              <a:t>, non </a:t>
            </a:r>
            <a:r>
              <a:rPr lang="en-US" sz="2400" dirty="0" err="1">
                <a:latin typeface="Baskerville" panose="02020502070401020303" pitchFamily="18" charset="0"/>
                <a:ea typeface="Baskerville" panose="02020502070401020303" pitchFamily="18" charset="0"/>
              </a:rPr>
              <a:t>giudica</a:t>
            </a:r>
            <a:r>
              <a:rPr lang="en-US" sz="2400" dirty="0">
                <a:latin typeface="Baskerville" panose="02020502070401020303" pitchFamily="18" charset="0"/>
                <a:ea typeface="Baskerville" panose="02020502070401020303" pitchFamily="18" charset="0"/>
              </a:rPr>
              <a:t>.</a:t>
            </a:r>
            <a:endParaRPr lang="en-US" sz="2400" dirty="0"/>
          </a:p>
        </p:txBody>
      </p:sp>
    </p:spTree>
    <p:extLst>
      <p:ext uri="{BB962C8B-B14F-4D97-AF65-F5344CB8AC3E}">
        <p14:creationId xmlns:p14="http://schemas.microsoft.com/office/powerpoint/2010/main" val="499099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design&#10;&#10;Descrizione generata automaticamente">
            <a:extLst>
              <a:ext uri="{FF2B5EF4-FFF2-40B4-BE49-F238E27FC236}">
                <a16:creationId xmlns:a16="http://schemas.microsoft.com/office/drawing/2014/main" id="{F64B3F0F-A36E-5F45-A584-A509CB07FF4F}"/>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2" name="TextBox 1">
            <a:extLst>
              <a:ext uri="{FF2B5EF4-FFF2-40B4-BE49-F238E27FC236}">
                <a16:creationId xmlns:a16="http://schemas.microsoft.com/office/drawing/2014/main" id="{4137015B-9CAF-6D28-0EED-80719E389597}"/>
              </a:ext>
            </a:extLst>
          </p:cNvPr>
          <p:cNvSpPr txBox="1"/>
          <p:nvPr/>
        </p:nvSpPr>
        <p:spPr>
          <a:xfrm>
            <a:off x="1895061" y="914400"/>
            <a:ext cx="9462052" cy="4524315"/>
          </a:xfrm>
          <a:prstGeom prst="rect">
            <a:avLst/>
          </a:prstGeom>
          <a:noFill/>
        </p:spPr>
        <p:txBody>
          <a:bodyPr wrap="square" rtlCol="0">
            <a:spAutoFit/>
          </a:bodyPr>
          <a:lstStyle/>
          <a:p>
            <a:pPr>
              <a:buClr>
                <a:srgbClr val="DD6515"/>
              </a:buClr>
            </a:pPr>
            <a:r>
              <a:rPr lang="en-US" sz="2400" dirty="0">
                <a:latin typeface="Baskerville" panose="02020502070401020303" pitchFamily="18" charset="0"/>
                <a:ea typeface="Baskerville" panose="02020502070401020303" pitchFamily="18" charset="0"/>
              </a:rPr>
              <a:t>La </a:t>
            </a:r>
            <a:r>
              <a:rPr lang="en-US" sz="2400" dirty="0" err="1">
                <a:latin typeface="Baskerville" panose="02020502070401020303" pitchFamily="18" charset="0"/>
                <a:ea typeface="Baskerville" panose="02020502070401020303" pitchFamily="18" charset="0"/>
              </a:rPr>
              <a:t>parafrasi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è</a:t>
            </a:r>
            <a:r>
              <a:rPr lang="en-US" sz="2400" dirty="0">
                <a:latin typeface="Baskerville" panose="02020502070401020303" pitchFamily="18" charset="0"/>
                <a:ea typeface="Baskerville" panose="02020502070401020303" pitchFamily="18" charset="0"/>
              </a:rPr>
              <a:t> uno </a:t>
            </a:r>
            <a:r>
              <a:rPr lang="en-US" sz="2400" dirty="0" err="1">
                <a:latin typeface="Baskerville" panose="02020502070401020303" pitchFamily="18" charset="0"/>
                <a:ea typeface="Baskerville" panose="02020502070401020303" pitchFamily="18" charset="0"/>
              </a:rPr>
              <a:t>strumento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potente</a:t>
            </a:r>
            <a:r>
              <a:rPr lang="en-US" sz="2400" dirty="0">
                <a:latin typeface="Baskerville" panose="02020502070401020303" pitchFamily="18" charset="0"/>
                <a:ea typeface="Baskerville" panose="02020502070401020303" pitchFamily="18" charset="0"/>
              </a:rPr>
              <a:t> della </a:t>
            </a:r>
            <a:r>
              <a:rPr lang="en-US" sz="2400" dirty="0" err="1">
                <a:latin typeface="Baskerville" panose="02020502070401020303" pitchFamily="18" charset="0"/>
                <a:ea typeface="Baskerville" panose="02020502070401020303" pitchFamily="18" charset="0"/>
              </a:rPr>
              <a:t>facilitazione</a:t>
            </a:r>
            <a:r>
              <a:rPr lang="en-US" sz="2400" dirty="0">
                <a:latin typeface="Baskerville" panose="02020502070401020303" pitchFamily="18" charset="0"/>
                <a:ea typeface="Baskerville" panose="02020502070401020303" pitchFamily="18" charset="0"/>
              </a:rPr>
              <a:t>:</a:t>
            </a:r>
            <a:br>
              <a:rPr lang="en-US" sz="2400" dirty="0">
                <a:latin typeface="Baskerville" panose="02020502070401020303" pitchFamily="18" charset="0"/>
                <a:ea typeface="Baskerville" panose="02020502070401020303" pitchFamily="18" charset="0"/>
              </a:rPr>
            </a:br>
            <a:endParaRPr lang="en-US" sz="2400" dirty="0">
              <a:latin typeface="Baskerville" panose="02020502070401020303" pitchFamily="18" charset="0"/>
              <a:ea typeface="Baskerville" panose="02020502070401020303" pitchFamily="18" charset="0"/>
            </a:endParaRP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comunica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comprensione</a:t>
            </a:r>
            <a:r>
              <a:rPr lang="en-US" sz="2400" dirty="0">
                <a:latin typeface="Baskerville" panose="02020502070401020303" pitchFamily="18" charset="0"/>
                <a:ea typeface="Baskerville" panose="02020502070401020303" pitchFamily="18" charset="0"/>
              </a:rPr>
              <a:t> degli </a:t>
            </a:r>
            <a:r>
              <a:rPr lang="en-US" sz="2400" dirty="0" err="1">
                <a:latin typeface="Baskerville" panose="02020502070401020303" pitchFamily="18" charset="0"/>
                <a:ea typeface="Baskerville" panose="02020502070401020303" pitchFamily="18" charset="0"/>
              </a:rPr>
              <a:t>altri</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provoca</a:t>
            </a:r>
            <a:r>
              <a:rPr lang="en-US" sz="2400" dirty="0">
                <a:latin typeface="Baskerville" panose="02020502070401020303" pitchFamily="18" charset="0"/>
                <a:ea typeface="Baskerville" panose="02020502070401020303" pitchFamily="18" charset="0"/>
              </a:rPr>
              <a:t> delle </a:t>
            </a:r>
            <a:r>
              <a:rPr lang="en-US" sz="2400" dirty="0" err="1">
                <a:latin typeface="Baskerville" panose="02020502070401020303" pitchFamily="18" charset="0"/>
                <a:ea typeface="Baskerville" panose="02020502070401020303" pitchFamily="18" charset="0"/>
              </a:rPr>
              <a:t>riflessioni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più</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approfondite</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articolate</a:t>
            </a:r>
            <a:r>
              <a:rPr lang="en-US" sz="2400" dirty="0">
                <a:latin typeface="Baskerville" panose="02020502070401020303" pitchFamily="18" charset="0"/>
                <a:ea typeface="Baskerville" panose="02020502070401020303" pitchFamily="18" charset="0"/>
              </a:rPr>
              <a:t> da </a:t>
            </a:r>
            <a:r>
              <a:rPr lang="en-US" sz="2400" dirty="0" err="1">
                <a:latin typeface="Baskerville" panose="02020502070401020303" pitchFamily="18" charset="0"/>
                <a:ea typeface="Baskerville" panose="02020502070401020303" pitchFamily="18" charset="0"/>
              </a:rPr>
              <a:t>parte</a:t>
            </a:r>
            <a:r>
              <a:rPr lang="en-US" sz="2400" dirty="0">
                <a:latin typeface="Baskerville" panose="02020502070401020303" pitchFamily="18" charset="0"/>
                <a:ea typeface="Baskerville" panose="02020502070401020303" pitchFamily="18" charset="0"/>
              </a:rPr>
              <a:t> degli</a:t>
            </a:r>
            <a:br>
              <a:rPr lang="en-US" sz="2400" dirty="0">
                <a:latin typeface="Baskerville" panose="02020502070401020303" pitchFamily="18" charset="0"/>
                <a:ea typeface="Baskerville" panose="02020502070401020303" pitchFamily="18" charset="0"/>
              </a:rPr>
            </a:br>
            <a:r>
              <a:rPr lang="en-US" sz="2400" dirty="0" err="1">
                <a:latin typeface="Baskerville" panose="02020502070401020303" pitchFamily="18" charset="0"/>
                <a:ea typeface="Baskerville" panose="02020502070401020303" pitchFamily="18" charset="0"/>
              </a:rPr>
              <a:t>interlocutori</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porta la conversazione verso un </a:t>
            </a:r>
            <a:r>
              <a:rPr lang="en-US" sz="2400" dirty="0" err="1">
                <a:latin typeface="Baskerville" panose="02020502070401020303" pitchFamily="18" charset="0"/>
                <a:ea typeface="Baskerville" panose="02020502070401020303" pitchFamily="18" charset="0"/>
              </a:rPr>
              <a:t>livello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meno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superficiale</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rallenta</a:t>
            </a:r>
            <a:r>
              <a:rPr lang="en-US" sz="2400" dirty="0">
                <a:latin typeface="Baskerville" panose="02020502070401020303" pitchFamily="18" charset="0"/>
                <a:ea typeface="Baskerville" panose="02020502070401020303" pitchFamily="18" charset="0"/>
              </a:rPr>
              <a:t> la conversazione </a:t>
            </a:r>
            <a:r>
              <a:rPr lang="en-US" sz="2400" dirty="0" err="1">
                <a:latin typeface="Baskerville" panose="02020502070401020303" pitchFamily="18" charset="0"/>
                <a:ea typeface="Baskerville" panose="02020502070401020303" pitchFamily="18" charset="0"/>
              </a:rPr>
              <a:t>fra</a:t>
            </a:r>
            <a:r>
              <a:rPr lang="en-US" sz="2400" dirty="0">
                <a:latin typeface="Baskerville" panose="02020502070401020303" pitchFamily="18" charset="0"/>
                <a:ea typeface="Baskerville" panose="02020502070401020303" pitchFamily="18" charset="0"/>
              </a:rPr>
              <a:t> le parti in causa,</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crea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specie di “</a:t>
            </a:r>
            <a:r>
              <a:rPr lang="en-US" sz="2400" dirty="0" err="1">
                <a:latin typeface="Baskerville" panose="02020502070401020303" pitchFamily="18" charset="0"/>
                <a:ea typeface="Baskerville" panose="02020502070401020303" pitchFamily="18" charset="0"/>
              </a:rPr>
              <a:t>paraurti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fra</a:t>
            </a:r>
            <a:r>
              <a:rPr lang="en-US" sz="2400" dirty="0">
                <a:latin typeface="Baskerville" panose="02020502070401020303" pitchFamily="18" charset="0"/>
                <a:ea typeface="Baskerville" panose="02020502070401020303" pitchFamily="18" charset="0"/>
              </a:rPr>
              <a:t> le loro </a:t>
            </a:r>
            <a:r>
              <a:rPr lang="en-US" sz="2400" dirty="0" err="1">
                <a:latin typeface="Baskerville" panose="02020502070401020303" pitchFamily="18" charset="0"/>
                <a:ea typeface="Baskerville" panose="02020502070401020303" pitchFamily="18" charset="0"/>
              </a:rPr>
              <a:t>dichiarazioni</a:t>
            </a:r>
            <a:r>
              <a:rPr lang="en-US" sz="2400" dirty="0">
                <a:latin typeface="Baskerville" panose="02020502070401020303" pitchFamily="18" charset="0"/>
                <a:ea typeface="Baskerville" panose="02020502070401020303" pitchFamily="18" charset="0"/>
              </a:rPr>
              <a:t> </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può</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essere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usata</a:t>
            </a:r>
            <a:r>
              <a:rPr lang="en-US" sz="2400" dirty="0">
                <a:latin typeface="Baskerville" panose="02020502070401020303" pitchFamily="18" charset="0"/>
                <a:ea typeface="Baskerville" panose="02020502070401020303" pitchFamily="18" charset="0"/>
              </a:rPr>
              <a:t> per “</a:t>
            </a:r>
            <a:r>
              <a:rPr lang="en-US" sz="2400" dirty="0" err="1">
                <a:latin typeface="Baskerville" panose="02020502070401020303" pitchFamily="18" charset="0"/>
                <a:ea typeface="Baskerville" panose="02020502070401020303" pitchFamily="18" charset="0"/>
              </a:rPr>
              <a:t>lavare</a:t>
            </a:r>
            <a:r>
              <a:rPr lang="en-US" sz="2400" dirty="0">
                <a:latin typeface="Baskerville" panose="02020502070401020303" pitchFamily="18" charset="0"/>
                <a:ea typeface="Baskerville" panose="02020502070401020303" pitchFamily="18" charset="0"/>
              </a:rPr>
              <a:t>” delle </a:t>
            </a:r>
            <a:r>
              <a:rPr lang="en-US" sz="2400" dirty="0" err="1">
                <a:latin typeface="Baskerville" panose="02020502070401020303" pitchFamily="18" charset="0"/>
                <a:ea typeface="Baskerville" panose="02020502070401020303" pitchFamily="18" charset="0"/>
              </a:rPr>
              <a:t>affermazioni</a:t>
            </a:r>
            <a:r>
              <a:rPr lang="en-US" sz="2400" dirty="0">
                <a:latin typeface="Baskerville" panose="02020502070401020303" pitchFamily="18" charset="0"/>
                <a:ea typeface="Baskerville" panose="02020502070401020303" pitchFamily="18" charset="0"/>
              </a:rPr>
              <a:t> offensive o </a:t>
            </a:r>
            <a:r>
              <a:rPr lang="en-US" sz="2400" dirty="0" err="1">
                <a:latin typeface="Baskerville" panose="02020502070401020303" pitchFamily="18" charset="0"/>
                <a:ea typeface="Baskerville" panose="02020502070401020303" pitchFamily="18" charset="0"/>
              </a:rPr>
              <a:t>preconcette</a:t>
            </a:r>
            <a:r>
              <a:rPr lang="en-US" sz="2400" dirty="0">
                <a:latin typeface="Baskerville" panose="02020502070401020303" pitchFamily="18" charset="0"/>
                <a:ea typeface="Baskerville" panose="02020502070401020303" pitchFamily="18" charset="0"/>
              </a:rPr>
              <a:t> in modo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pur</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tenendo</a:t>
            </a:r>
            <a:r>
              <a:rPr lang="en-US" sz="2400" dirty="0">
                <a:latin typeface="Baskerville" panose="02020502070401020303" pitchFamily="18" charset="0"/>
                <a:ea typeface="Baskerville" panose="02020502070401020303" pitchFamily="18" charset="0"/>
              </a:rPr>
              <a:t> fermi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punti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essenziali</a:t>
            </a:r>
            <a:r>
              <a:rPr lang="en-US" sz="2400" dirty="0">
                <a:latin typeface="Baskerville" panose="02020502070401020303" pitchFamily="18" charset="0"/>
                <a:ea typeface="Baskerville" panose="02020502070401020303" pitchFamily="18" charset="0"/>
              </a:rPr>
              <a:t> del </a:t>
            </a:r>
            <a:r>
              <a:rPr lang="en-US" sz="2400" dirty="0" err="1">
                <a:latin typeface="Baskerville" panose="02020502070401020303" pitchFamily="18" charset="0"/>
                <a:ea typeface="Baskerville" panose="02020502070401020303" pitchFamily="18" charset="0"/>
              </a:rPr>
              <a:t>discorso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suscitino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meno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ira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nell’altra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parte</a:t>
            </a:r>
            <a:r>
              <a:rPr lang="en-US" sz="2400" dirty="0">
                <a:latin typeface="Baskerville" panose="02020502070401020303" pitchFamily="18" charset="0"/>
                <a:ea typeface="Baskerville" panose="02020502070401020303" pitchFamily="18" charset="0"/>
              </a:rPr>
              <a:t>, se </a:t>
            </a:r>
            <a:r>
              <a:rPr lang="en-US" sz="2400" dirty="0" err="1">
                <a:latin typeface="Baskerville" panose="02020502070401020303" pitchFamily="18" charset="0"/>
                <a:ea typeface="Baskerville" panose="02020502070401020303" pitchFamily="18" charset="0"/>
              </a:rPr>
              <a:t>presente</a:t>
            </a:r>
            <a:r>
              <a:rPr lang="en-US" sz="2400" dirty="0">
                <a:latin typeface="Baskerville" panose="02020502070401020303" pitchFamily="18" charset="0"/>
                <a:ea typeface="Baskerville" panose="02020502070401020303" pitchFamily="18" charset="0"/>
              </a:rPr>
              <a:t>.</a:t>
            </a:r>
            <a:br>
              <a:rPr lang="en-US" sz="2400" dirty="0">
                <a:latin typeface="Baskerville" panose="02020502070401020303" pitchFamily="18" charset="0"/>
                <a:ea typeface="Baskerville" panose="02020502070401020303" pitchFamily="18" charset="0"/>
              </a:rPr>
            </a:br>
            <a:endParaRPr lang="en-US" sz="2400" dirty="0"/>
          </a:p>
        </p:txBody>
      </p:sp>
    </p:spTree>
    <p:extLst>
      <p:ext uri="{BB962C8B-B14F-4D97-AF65-F5344CB8AC3E}">
        <p14:creationId xmlns:p14="http://schemas.microsoft.com/office/powerpoint/2010/main" val="473590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36B8-BC2D-0CBB-0C65-940C1A529304}"/>
            </a:ext>
          </a:extLst>
        </p:cNvPr>
        <p:cNvGrpSpPr/>
        <p:nvPr/>
      </p:nvGrpSpPr>
      <p:grpSpPr>
        <a:xfrm>
          <a:off x="0" y="0"/>
          <a:ext cx="0" cy="0"/>
          <a:chOff x="0" y="0"/>
          <a:chExt cx="0" cy="0"/>
        </a:xfrm>
      </p:grpSpPr>
      <p:pic>
        <p:nvPicPr>
          <p:cNvPr id="4" name="Immagine 3" descr="Immagine che contiene design&#10;&#10;Descrizione generata automaticamente">
            <a:extLst>
              <a:ext uri="{FF2B5EF4-FFF2-40B4-BE49-F238E27FC236}">
                <a16:creationId xmlns:a16="http://schemas.microsoft.com/office/drawing/2014/main" id="{5CB19CD6-4B8C-5A49-FDEA-DB37B8B5523E}"/>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2" name="TextBox 1">
            <a:extLst>
              <a:ext uri="{FF2B5EF4-FFF2-40B4-BE49-F238E27FC236}">
                <a16:creationId xmlns:a16="http://schemas.microsoft.com/office/drawing/2014/main" id="{7DA6FF87-31F9-030B-BC3F-3CD56B6F9658}"/>
              </a:ext>
            </a:extLst>
          </p:cNvPr>
          <p:cNvSpPr txBox="1"/>
          <p:nvPr/>
        </p:nvSpPr>
        <p:spPr>
          <a:xfrm>
            <a:off x="1895061" y="914400"/>
            <a:ext cx="9462052" cy="3046988"/>
          </a:xfrm>
          <a:prstGeom prst="rect">
            <a:avLst/>
          </a:prstGeom>
          <a:noFill/>
        </p:spPr>
        <p:txBody>
          <a:bodyPr wrap="square" rtlCol="0">
            <a:spAutoFit/>
          </a:bodyPr>
          <a:lstStyle/>
          <a:p>
            <a:r>
              <a:rPr lang="en-US" sz="2400" dirty="0">
                <a:latin typeface="Baskerville" panose="02020502070401020303" pitchFamily="18" charset="0"/>
                <a:ea typeface="Baskerville" panose="02020502070401020303" pitchFamily="18" charset="0"/>
              </a:rPr>
              <a:t>Una </a:t>
            </a:r>
            <a:r>
              <a:rPr lang="en-US" sz="2400" b="1" dirty="0" err="1">
                <a:solidFill>
                  <a:srgbClr val="DD6515"/>
                </a:solidFill>
                <a:latin typeface="Baskerville" panose="02020502070401020303" pitchFamily="18" charset="0"/>
                <a:ea typeface="Baskerville" panose="02020502070401020303" pitchFamily="18" charset="0"/>
              </a:rPr>
              <a:t>sintesi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è</a:t>
            </a:r>
            <a:r>
              <a:rPr lang="en-US" sz="2400" dirty="0">
                <a:latin typeface="Baskerville" panose="02020502070401020303" pitchFamily="18" charset="0"/>
                <a:ea typeface="Baskerville" panose="02020502070401020303" pitchFamily="18" charset="0"/>
              </a:rPr>
              <a:t> simile alla </a:t>
            </a:r>
            <a:r>
              <a:rPr lang="en-US" sz="2400" dirty="0" err="1">
                <a:latin typeface="Baskerville" panose="02020502070401020303" pitchFamily="18" charset="0"/>
                <a:ea typeface="Baskerville" panose="02020502070401020303" pitchFamily="18" charset="0"/>
              </a:rPr>
              <a:t>parafrasi</a:t>
            </a:r>
            <a:r>
              <a:rPr lang="en-US" sz="2400" dirty="0">
                <a:latin typeface="Baskerville" panose="02020502070401020303" pitchFamily="18" charset="0"/>
                <a:ea typeface="Baskerville" panose="02020502070401020303" pitchFamily="18" charset="0"/>
              </a:rPr>
              <a:t>, ma </a:t>
            </a:r>
            <a:r>
              <a:rPr lang="en-US" sz="2400" dirty="0" err="1">
                <a:latin typeface="Baskerville" panose="02020502070401020303" pitchFamily="18" charset="0"/>
                <a:ea typeface="Baskerville" panose="02020502070401020303" pitchFamily="18" charset="0"/>
              </a:rPr>
              <a:t>condensa</a:t>
            </a:r>
            <a:r>
              <a:rPr lang="en-US" sz="2400" dirty="0">
                <a:latin typeface="Baskerville" panose="02020502070401020303" pitchFamily="18" charset="0"/>
                <a:ea typeface="Baskerville" panose="02020502070401020303" pitchFamily="18" charset="0"/>
              </a:rPr>
              <a:t> il </a:t>
            </a:r>
            <a:r>
              <a:rPr lang="en-US" sz="2400" dirty="0" err="1">
                <a:latin typeface="Baskerville" panose="02020502070401020303" pitchFamily="18" charset="0"/>
                <a:ea typeface="Baskerville" panose="02020502070401020303" pitchFamily="18" charset="0"/>
              </a:rPr>
              <a:t>contenuto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serie</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affermazioni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susseguite</a:t>
            </a:r>
            <a:r>
              <a:rPr lang="en-US" sz="2400" dirty="0">
                <a:latin typeface="Baskerville" panose="02020502070401020303" pitchFamily="18" charset="0"/>
                <a:ea typeface="Baskerville" panose="02020502070401020303" pitchFamily="18" charset="0"/>
              </a:rPr>
              <a:t> per </a:t>
            </a:r>
            <a:r>
              <a:rPr lang="en-US" sz="2400" dirty="0" err="1">
                <a:latin typeface="Baskerville" panose="02020502070401020303" pitchFamily="18" charset="0"/>
                <a:ea typeface="Baskerville" panose="02020502070401020303" pitchFamily="18" charset="0"/>
              </a:rPr>
              <a:t>diversi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minuti</a:t>
            </a:r>
            <a:r>
              <a:rPr lang="en-US" sz="2400" dirty="0">
                <a:latin typeface="Baskerville" panose="02020502070401020303" pitchFamily="18" charset="0"/>
                <a:ea typeface="Baskerville" panose="02020502070401020303" pitchFamily="18" charset="0"/>
              </a:rPr>
              <a:t> o un tempo </a:t>
            </a:r>
            <a:r>
              <a:rPr lang="en-US" sz="2400" dirty="0" err="1">
                <a:latin typeface="Baskerville" panose="02020502070401020303" pitchFamily="18" charset="0"/>
                <a:ea typeface="Baskerville" panose="02020502070401020303" pitchFamily="18" charset="0"/>
              </a:rPr>
              <a:t>ancora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più</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lungo</a:t>
            </a:r>
            <a:r>
              <a:rPr lang="en-US" sz="2400" dirty="0">
                <a:latin typeface="Baskerville" panose="02020502070401020303" pitchFamily="18" charset="0"/>
                <a:ea typeface="Baskerville" panose="02020502070401020303" pitchFamily="18" charset="0"/>
              </a:rPr>
              <a:t>. Serve a </a:t>
            </a:r>
            <a:r>
              <a:rPr lang="en-US" sz="2400" dirty="0" err="1">
                <a:latin typeface="Baskerville" panose="02020502070401020303" pitchFamily="18" charset="0"/>
                <a:ea typeface="Baskerville" panose="02020502070401020303" pitchFamily="18" charset="0"/>
              </a:rPr>
              <a:t>evidenziare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punti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chiave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emersi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dalle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affermazioni</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certa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parte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comunicando</a:t>
            </a:r>
            <a:r>
              <a:rPr lang="en-US" sz="2400" dirty="0">
                <a:latin typeface="Baskerville" panose="02020502070401020303" pitchFamily="18" charset="0"/>
                <a:ea typeface="Baskerville" panose="02020502070401020303" pitchFamily="18" charset="0"/>
              </a:rPr>
              <a:t> la propria </a:t>
            </a:r>
            <a:r>
              <a:rPr lang="en-US" sz="2400" dirty="0" err="1">
                <a:latin typeface="Baskerville" panose="02020502070401020303" pitchFamily="18" charset="0"/>
                <a:ea typeface="Baskerville" panose="02020502070401020303" pitchFamily="18" charset="0"/>
              </a:rPr>
              <a:t>comprensione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dell’intera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situazione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quel</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soggetto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presentando</a:t>
            </a:r>
            <a:r>
              <a:rPr lang="en-US" sz="2400" dirty="0">
                <a:latin typeface="Baskerville" panose="02020502070401020303" pitchFamily="18" charset="0"/>
                <a:ea typeface="Baskerville" panose="02020502070401020303" pitchFamily="18" charset="0"/>
              </a:rPr>
              <a:t>.</a:t>
            </a:r>
          </a:p>
          <a:p>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I </a:t>
            </a:r>
            <a:r>
              <a:rPr lang="en-US" sz="2400" dirty="0" err="1">
                <a:latin typeface="Baskerville" panose="02020502070401020303" pitchFamily="18" charset="0"/>
                <a:ea typeface="Baskerville" panose="02020502070401020303" pitchFamily="18" charset="0"/>
              </a:rPr>
              <a:t>facilitatori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possono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anche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sintetizzare</a:t>
            </a:r>
            <a:r>
              <a:rPr lang="en-US" sz="2400" dirty="0">
                <a:latin typeface="Baskerville" panose="02020502070401020303" pitchFamily="18" charset="0"/>
                <a:ea typeface="Baskerville" panose="02020502070401020303" pitchFamily="18" charset="0"/>
              </a:rPr>
              <a:t> ogni tot </a:t>
            </a:r>
            <a:r>
              <a:rPr lang="en-US" sz="2400" dirty="0" err="1">
                <a:latin typeface="Baskerville" panose="02020502070401020303" pitchFamily="18" charset="0"/>
                <a:ea typeface="Baskerville" panose="02020502070401020303" pitchFamily="18" charset="0"/>
              </a:rPr>
              <a:t>minuti</a:t>
            </a:r>
            <a:r>
              <a:rPr lang="en-US" sz="2400" dirty="0">
                <a:latin typeface="Baskerville" panose="02020502070401020303" pitchFamily="18" charset="0"/>
                <a:ea typeface="Baskerville" panose="02020502070401020303" pitchFamily="18" charset="0"/>
              </a:rPr>
              <a:t> le </a:t>
            </a:r>
            <a:r>
              <a:rPr lang="en-US" sz="2400" dirty="0" err="1">
                <a:latin typeface="Baskerville" panose="02020502070401020303" pitchFamily="18" charset="0"/>
                <a:ea typeface="Baskerville" panose="02020502070401020303" pitchFamily="18" charset="0"/>
              </a:rPr>
              <a:t>posizioni</a:t>
            </a:r>
            <a:r>
              <a:rPr lang="en-US" sz="2400" dirty="0">
                <a:latin typeface="Baskerville" panose="02020502070401020303" pitchFamily="18" charset="0"/>
                <a:ea typeface="Baskerville" panose="02020502070401020303" pitchFamily="18" charset="0"/>
              </a:rPr>
              <a:t> di tutti </a:t>
            </a:r>
            <a:r>
              <a:rPr lang="en-US" sz="2400" dirty="0" err="1">
                <a:latin typeface="Baskerville" panose="02020502070401020303" pitchFamily="18" charset="0"/>
                <a:ea typeface="Baskerville" panose="02020502070401020303" pitchFamily="18" charset="0"/>
              </a:rPr>
              <a:t>gli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interlocutori</a:t>
            </a:r>
            <a:r>
              <a:rPr lang="en-US" sz="2400" dirty="0">
                <a:latin typeface="Baskerville" panose="02020502070401020303" pitchFamily="18" charset="0"/>
                <a:ea typeface="Baskerville" panose="02020502070401020303" pitchFamily="18" charset="0"/>
              </a:rPr>
              <a:t> come </a:t>
            </a:r>
            <a:r>
              <a:rPr lang="en-US" sz="2400" dirty="0" err="1">
                <a:latin typeface="Baskerville" panose="02020502070401020303" pitchFamily="18" charset="0"/>
                <a:ea typeface="Baskerville" panose="02020502070401020303" pitchFamily="18" charset="0"/>
              </a:rPr>
              <a:t>metodo</a:t>
            </a:r>
            <a:r>
              <a:rPr lang="en-US" sz="2400" dirty="0">
                <a:latin typeface="Baskerville" panose="02020502070401020303" pitchFamily="18" charset="0"/>
                <a:ea typeface="Baskerville" panose="02020502070401020303" pitchFamily="18" charset="0"/>
              </a:rPr>
              <a:t> per </a:t>
            </a:r>
            <a:r>
              <a:rPr lang="en-US" sz="2400" dirty="0" err="1">
                <a:latin typeface="Baskerville" panose="02020502070401020303" pitchFamily="18" charset="0"/>
                <a:ea typeface="Baskerville" panose="02020502070401020303" pitchFamily="18" charset="0"/>
              </a:rPr>
              <a:t>mantenere</a:t>
            </a:r>
            <a:r>
              <a:rPr lang="en-US" sz="2400" dirty="0">
                <a:latin typeface="Baskerville" panose="02020502070401020303" pitchFamily="18" charset="0"/>
                <a:ea typeface="Baskerville" panose="02020502070401020303" pitchFamily="18" charset="0"/>
              </a:rPr>
              <a:t> a fuoco la </a:t>
            </a:r>
            <a:r>
              <a:rPr lang="en-US" sz="2400" dirty="0" err="1">
                <a:latin typeface="Baskerville" panose="02020502070401020303" pitchFamily="18" charset="0"/>
                <a:ea typeface="Baskerville" panose="02020502070401020303" pitchFamily="18" charset="0"/>
              </a:rPr>
              <a:t>discussione</a:t>
            </a:r>
            <a:r>
              <a:rPr lang="en-US" sz="2400" dirty="0">
                <a:latin typeface="Baskerville" panose="02020502070401020303" pitchFamily="18" charset="0"/>
                <a:ea typeface="Baskerville" panose="02020502070401020303" pitchFamily="18" charset="0"/>
              </a:rPr>
              <a:t>.</a:t>
            </a:r>
          </a:p>
        </p:txBody>
      </p:sp>
    </p:spTree>
    <p:extLst>
      <p:ext uri="{BB962C8B-B14F-4D97-AF65-F5344CB8AC3E}">
        <p14:creationId xmlns:p14="http://schemas.microsoft.com/office/powerpoint/2010/main" val="142636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AB9B3-119D-1BC0-FC83-5E811721CEAD}"/>
            </a:ext>
          </a:extLst>
        </p:cNvPr>
        <p:cNvGrpSpPr/>
        <p:nvPr/>
      </p:nvGrpSpPr>
      <p:grpSpPr>
        <a:xfrm>
          <a:off x="0" y="0"/>
          <a:ext cx="0" cy="0"/>
          <a:chOff x="0" y="0"/>
          <a:chExt cx="0" cy="0"/>
        </a:xfrm>
      </p:grpSpPr>
      <p:pic>
        <p:nvPicPr>
          <p:cNvPr id="26" name="Immagine 25" descr="Immagine che contiene design&#10;&#10;Descrizione generata automaticamente">
            <a:extLst>
              <a:ext uri="{FF2B5EF4-FFF2-40B4-BE49-F238E27FC236}">
                <a16:creationId xmlns:a16="http://schemas.microsoft.com/office/drawing/2014/main" id="{E4A21D6F-0219-2449-34BC-74B2A8D84423}"/>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8" name="TextBox 7">
            <a:extLst>
              <a:ext uri="{FF2B5EF4-FFF2-40B4-BE49-F238E27FC236}">
                <a16:creationId xmlns:a16="http://schemas.microsoft.com/office/drawing/2014/main" id="{A916CE3E-5F41-4A9F-1794-059001292EDF}"/>
              </a:ext>
            </a:extLst>
          </p:cNvPr>
          <p:cNvSpPr txBox="1"/>
          <p:nvPr/>
        </p:nvSpPr>
        <p:spPr>
          <a:xfrm>
            <a:off x="1108365" y="642134"/>
            <a:ext cx="10252362" cy="538609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DD6515"/>
                </a:solidFill>
                <a:effectLst/>
                <a:latin typeface="Baskerville" panose="02020502070401020303" pitchFamily="18" charset="0"/>
                <a:ea typeface="Baskerville" panose="02020502070401020303" pitchFamily="18" charset="0"/>
              </a:rPr>
              <a:t>Agenda</a:t>
            </a:r>
            <a:endParaRPr kumimoji="0" lang="en-US" altLang="en-US" sz="18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10,00 - 10,15 / A</a:t>
            </a:r>
            <a:r>
              <a:rPr lang="en-US" altLang="en-US" sz="2400" dirty="0">
                <a:solidFill>
                  <a:srgbClr val="000000"/>
                </a:solidFill>
                <a:latin typeface="Baskerville" panose="02020502070401020303" pitchFamily="18" charset="0"/>
                <a:ea typeface="Baskerville" panose="02020502070401020303" pitchFamily="18" charset="0"/>
              </a:rPr>
              <a:t>pertura,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presentazione</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scaletta</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giornata</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10,15 - 11,15 / </a:t>
            </a:r>
            <a:r>
              <a:rPr lang="en-US" altLang="en-US" sz="2400" dirty="0" err="1">
                <a:solidFill>
                  <a:srgbClr val="000000"/>
                </a:solidFill>
                <a:latin typeface="Baskerville" panose="02020502070401020303" pitchFamily="18" charset="0"/>
                <a:ea typeface="Baskerville" panose="02020502070401020303" pitchFamily="18" charset="0"/>
              </a:rPr>
              <a:t>B</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isociazione</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arte</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della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domanda</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e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tecniche</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di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facilitazione</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11,15 -11,45 /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Esercitazione</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11,45 - 12,15 / </a:t>
            </a:r>
            <a:r>
              <a:rPr lang="en-US" altLang="en-US" sz="2400" dirty="0" err="1">
                <a:solidFill>
                  <a:srgbClr val="000000"/>
                </a:solidFill>
                <a:latin typeface="Baskerville" panose="02020502070401020303" pitchFamily="18" charset="0"/>
                <a:ea typeface="Baskerville" panose="02020502070401020303" pitchFamily="18" charset="0"/>
              </a:rPr>
              <a:t>R</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estituzione</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12,15 - 13,00 / Dalla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narrazione</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polifonica</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ai future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possibili</a:t>
            </a:r>
            <a:b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br>
            <a:br>
              <a:rPr lang="en-US" altLang="en-US" sz="2400" dirty="0">
                <a:solidFill>
                  <a:srgbClr val="000000"/>
                </a:solidFill>
                <a:latin typeface="Baskerville" panose="02020502070401020303" pitchFamily="18" charset="0"/>
                <a:ea typeface="Baskerville" panose="02020502070401020303" pitchFamily="18" charset="0"/>
              </a:rPr>
            </a:br>
            <a:r>
              <a:rPr kumimoji="0" lang="en-US" altLang="en-US" sz="2400" b="0" i="0" u="none" strike="noStrike" cap="none" normalizeH="0" baseline="0" dirty="0">
                <a:ln>
                  <a:noFill/>
                </a:ln>
                <a:solidFill>
                  <a:srgbClr val="DD6515"/>
                </a:solidFill>
                <a:effectLst/>
                <a:latin typeface="Baskerville" panose="02020502070401020303" pitchFamily="18" charset="0"/>
                <a:ea typeface="Baskerville" panose="02020502070401020303" pitchFamily="18" charset="0"/>
              </a:rPr>
              <a:t>Pausa Pranzo</a:t>
            </a:r>
            <a:b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b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14,00 - 15,30 /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Sistemi</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semplice vs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sistemi</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complessi</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nuovi</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paradigmi</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15,30 - 16,15 / </a:t>
            </a:r>
            <a:r>
              <a:rPr lang="en-US" altLang="en-US" sz="2400" dirty="0" err="1">
                <a:solidFill>
                  <a:srgbClr val="000000"/>
                </a:solidFill>
                <a:latin typeface="Baskerville" panose="02020502070401020303" pitchFamily="18" charset="0"/>
                <a:ea typeface="Baskerville" panose="02020502070401020303" pitchFamily="18" charset="0"/>
              </a:rPr>
              <a:t>E</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sercitazione</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16,15 -16,35 / </a:t>
            </a:r>
            <a:r>
              <a:rPr lang="en-US" altLang="en-US" sz="2400" dirty="0" err="1">
                <a:solidFill>
                  <a:srgbClr val="000000"/>
                </a:solidFill>
                <a:latin typeface="Baskerville" panose="02020502070401020303" pitchFamily="18" charset="0"/>
                <a:ea typeface="Baskerville" panose="02020502070401020303" pitchFamily="18" charset="0"/>
              </a:rPr>
              <a:t>R</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estituzione</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16,35 -17,00 /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Riflessioni</a:t>
            </a: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 conclusive -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S</a:t>
            </a:r>
            <a:r>
              <a:rPr lang="en-US" altLang="en-US" sz="2400" dirty="0" err="1">
                <a:solidFill>
                  <a:srgbClr val="000000"/>
                </a:solidFill>
                <a:latin typeface="Baskerville" panose="02020502070401020303" pitchFamily="18" charset="0"/>
                <a:ea typeface="Baskerville" panose="02020502070401020303" pitchFamily="18" charset="0"/>
              </a:rPr>
              <a:t>fide</a:t>
            </a:r>
            <a:r>
              <a:rPr lang="en-US" altLang="en-US" sz="2400" dirty="0">
                <a:solidFill>
                  <a:srgbClr val="000000"/>
                </a:solidFill>
                <a:latin typeface="Baskerville" panose="02020502070401020303" pitchFamily="18" charset="0"/>
                <a:ea typeface="Baskerville" panose="02020502070401020303" pitchFamily="18" charset="0"/>
              </a:rPr>
              <a:t> per la PA, in Italia e in Europa</a:t>
            </a:r>
            <a:endPar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Baskerville" panose="02020502070401020303" pitchFamily="18" charset="0"/>
                <a:ea typeface="Baskerville" panose="02020502070401020303" pitchFamily="18" charset="0"/>
              </a:rPr>
              <a:t>17,00 / </a:t>
            </a:r>
            <a:r>
              <a:rPr kumimoji="0" lang="en-US" altLang="en-US" sz="2400" b="0" i="0" u="none" strike="noStrike" cap="none" normalizeH="0" baseline="0" dirty="0" err="1">
                <a:ln>
                  <a:noFill/>
                </a:ln>
                <a:solidFill>
                  <a:srgbClr val="000000"/>
                </a:solidFill>
                <a:effectLst/>
                <a:latin typeface="Baskerville" panose="02020502070401020303" pitchFamily="18" charset="0"/>
                <a:ea typeface="Baskerville" panose="02020502070401020303" pitchFamily="18" charset="0"/>
              </a:rPr>
              <a:t>Chiusura</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9108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1FD73-8B6A-E537-6A4A-0F4365927B16}"/>
            </a:ext>
          </a:extLst>
        </p:cNvPr>
        <p:cNvGrpSpPr/>
        <p:nvPr/>
      </p:nvGrpSpPr>
      <p:grpSpPr>
        <a:xfrm>
          <a:off x="0" y="0"/>
          <a:ext cx="0" cy="0"/>
          <a:chOff x="0" y="0"/>
          <a:chExt cx="0" cy="0"/>
        </a:xfrm>
      </p:grpSpPr>
      <p:pic>
        <p:nvPicPr>
          <p:cNvPr id="4" name="Immagine 3" descr="Immagine che contiene design&#10;&#10;Descrizione generata automaticamente">
            <a:extLst>
              <a:ext uri="{FF2B5EF4-FFF2-40B4-BE49-F238E27FC236}">
                <a16:creationId xmlns:a16="http://schemas.microsoft.com/office/drawing/2014/main" id="{52803F55-D1C3-BF08-D214-19B8AB023C0B}"/>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2" name="TextBox 1">
            <a:extLst>
              <a:ext uri="{FF2B5EF4-FFF2-40B4-BE49-F238E27FC236}">
                <a16:creationId xmlns:a16="http://schemas.microsoft.com/office/drawing/2014/main" id="{AABBBCDE-C37B-1248-D9AE-FF3B6A72634C}"/>
              </a:ext>
            </a:extLst>
          </p:cNvPr>
          <p:cNvSpPr txBox="1"/>
          <p:nvPr/>
        </p:nvSpPr>
        <p:spPr>
          <a:xfrm>
            <a:off x="1230042" y="637305"/>
            <a:ext cx="10005994" cy="6001643"/>
          </a:xfrm>
          <a:prstGeom prst="rect">
            <a:avLst/>
          </a:prstGeom>
          <a:noFill/>
        </p:spPr>
        <p:txBody>
          <a:bodyPr wrap="square" rtlCol="0">
            <a:spAutoFit/>
          </a:bodyPr>
          <a:lstStyle/>
          <a:p>
            <a:r>
              <a:rPr lang="en-US" sz="2400" dirty="0" err="1">
                <a:latin typeface="Baskerville" panose="02020502070401020303" pitchFamily="18" charset="0"/>
                <a:ea typeface="Baskerville" panose="02020502070401020303" pitchFamily="18" charset="0"/>
              </a:rPr>
              <a:t>Questo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permette</a:t>
            </a:r>
            <a:r>
              <a:rPr lang="en-US" sz="2400" dirty="0">
                <a:latin typeface="Baskerville" panose="02020502070401020303" pitchFamily="18" charset="0"/>
                <a:ea typeface="Baskerville" panose="02020502070401020303" pitchFamily="18" charset="0"/>
              </a:rPr>
              <a:t> di procedure verso il </a:t>
            </a:r>
            <a:r>
              <a:rPr lang="en-US" sz="2400" b="1" dirty="0" err="1">
                <a:solidFill>
                  <a:srgbClr val="DD6515"/>
                </a:solidFill>
                <a:latin typeface="Baskerville" panose="02020502070401020303" pitchFamily="18" charset="0"/>
                <a:ea typeface="Baskerville" panose="02020502070401020303" pitchFamily="18" charset="0"/>
              </a:rPr>
              <a:t>refraiming</a:t>
            </a:r>
            <a:r>
              <a:rPr lang="en-US" sz="2400" dirty="0">
                <a:latin typeface="Baskerville" panose="02020502070401020303" pitchFamily="18" charset="0"/>
                <a:ea typeface="Baskerville" panose="02020502070401020303" pitchFamily="18" charset="0"/>
              </a:rPr>
              <a:t>.  </a:t>
            </a:r>
          </a:p>
          <a:p>
            <a:r>
              <a:rPr lang="en-US" sz="2400" dirty="0">
                <a:latin typeface="Baskerville" panose="02020502070401020303" pitchFamily="18" charset="0"/>
                <a:ea typeface="Baskerville" panose="02020502070401020303" pitchFamily="18" charset="0"/>
              </a:rPr>
              <a:t>Il </a:t>
            </a:r>
            <a:r>
              <a:rPr lang="en-US" sz="2400" dirty="0" err="1">
                <a:latin typeface="Baskerville" panose="02020502070401020303" pitchFamily="18" charset="0"/>
                <a:ea typeface="Baskerville" panose="02020502070401020303" pitchFamily="18" charset="0"/>
              </a:rPr>
              <a:t>facilitatore</a:t>
            </a:r>
            <a:r>
              <a:rPr lang="en-US" sz="2400" dirty="0">
                <a:latin typeface="Baskerville" panose="02020502070401020303" pitchFamily="18" charset="0"/>
                <a:ea typeface="Baskerville" panose="02020502070401020303" pitchFamily="18" charset="0"/>
              </a:rPr>
              <a:t> dopo aver </a:t>
            </a:r>
            <a:r>
              <a:rPr lang="en-US" sz="2400" dirty="0" err="1">
                <a:latin typeface="Baskerville" panose="02020502070401020303" pitchFamily="18" charset="0"/>
                <a:ea typeface="Baskerville" panose="02020502070401020303" pitchFamily="18" charset="0"/>
              </a:rPr>
              <a:t>ascoltato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attentamente</a:t>
            </a:r>
            <a:r>
              <a:rPr lang="en-US" sz="2400" dirty="0">
                <a:latin typeface="Baskerville" panose="02020502070401020303" pitchFamily="18" charset="0"/>
                <a:ea typeface="Baskerville" panose="02020502070401020303" pitchFamily="18" charset="0"/>
              </a:rPr>
              <a:t> le </a:t>
            </a:r>
            <a:r>
              <a:rPr lang="en-US" sz="2400" dirty="0" err="1">
                <a:latin typeface="Baskerville" panose="02020502070401020303" pitchFamily="18" charset="0"/>
                <a:ea typeface="Baskerville" panose="02020502070401020303" pitchFamily="18" charset="0"/>
              </a:rPr>
              <a:t>posizioni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suoi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interlocutori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a:t>
            </a:r>
            <a:r>
              <a:rPr lang="en-US" sz="2400" dirty="0">
                <a:latin typeface="Baskerville" panose="02020502070401020303" pitchFamily="18" charset="0"/>
                <a:ea typeface="Baskerville" panose="02020502070401020303" pitchFamily="18" charset="0"/>
              </a:rPr>
              <a:t>-formula” </a:t>
            </a:r>
            <a:r>
              <a:rPr lang="en-US" sz="2400" dirty="0" err="1">
                <a:latin typeface="Baskerville" panose="02020502070401020303" pitchFamily="18" charset="0"/>
                <a:ea typeface="Baskerville" panose="02020502070401020303" pitchFamily="18" charset="0"/>
              </a:rPr>
              <a:t>parte</a:t>
            </a:r>
            <a:r>
              <a:rPr lang="en-US" sz="2400" dirty="0">
                <a:latin typeface="Baskerville" panose="02020502070401020303" pitchFamily="18" charset="0"/>
                <a:ea typeface="Baskerville" panose="02020502070401020303" pitchFamily="18" charset="0"/>
              </a:rPr>
              <a:t> della </a:t>
            </a:r>
            <a:r>
              <a:rPr lang="en-US" sz="2400" dirty="0" err="1">
                <a:latin typeface="Baskerville" panose="02020502070401020303" pitchFamily="18" charset="0"/>
                <a:ea typeface="Baskerville" panose="02020502070401020303" pitchFamily="18" charset="0"/>
              </a:rPr>
              <a:t>discussione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ri-focalizzandola</a:t>
            </a:r>
            <a:r>
              <a:rPr lang="en-US" sz="2400" dirty="0">
                <a:latin typeface="Baskerville" panose="02020502070401020303" pitchFamily="18" charset="0"/>
                <a:ea typeface="Baskerville" panose="02020502070401020303" pitchFamily="18" charset="0"/>
              </a:rPr>
              <a:t> in termini di </a:t>
            </a:r>
            <a:r>
              <a:rPr lang="en-US" sz="2400" dirty="0" err="1">
                <a:latin typeface="Baskerville" panose="02020502070401020303" pitchFamily="18" charset="0"/>
                <a:ea typeface="Baskerville" panose="02020502070401020303" pitchFamily="18" charset="0"/>
              </a:rPr>
              <a:t>alcuni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obiettivi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specifici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condivisi</a:t>
            </a:r>
            <a:r>
              <a:rPr lang="en-US" sz="2400" dirty="0">
                <a:latin typeface="Baskerville" panose="02020502070401020303" pitchFamily="18" charset="0"/>
                <a:ea typeface="Baskerville" panose="02020502070401020303" pitchFamily="18" charset="0"/>
              </a:rPr>
              <a:t> da </a:t>
            </a:r>
            <a:r>
              <a:rPr lang="en-US" sz="2400" dirty="0" err="1">
                <a:latin typeface="Baskerville" panose="02020502070401020303" pitchFamily="18" charset="0"/>
                <a:ea typeface="Baskerville" panose="02020502070401020303" pitchFamily="18" charset="0"/>
              </a:rPr>
              <a:t>entrambe</a:t>
            </a:r>
            <a:r>
              <a:rPr lang="en-US" sz="2400" dirty="0">
                <a:latin typeface="Baskerville" panose="02020502070401020303" pitchFamily="18" charset="0"/>
                <a:ea typeface="Baskerville" panose="02020502070401020303" pitchFamily="18" charset="0"/>
              </a:rPr>
              <a:t> le parti.</a:t>
            </a:r>
            <a:br>
              <a:rPr lang="en-US" sz="2400" dirty="0">
                <a:latin typeface="Baskerville" panose="02020502070401020303" pitchFamily="18" charset="0"/>
                <a:ea typeface="Baskerville" panose="02020502070401020303" pitchFamily="18" charset="0"/>
              </a:rPr>
            </a:br>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La </a:t>
            </a:r>
            <a:r>
              <a:rPr lang="en-US" sz="2400" dirty="0" err="1">
                <a:latin typeface="Baskerville" panose="02020502070401020303" pitchFamily="18" charset="0"/>
                <a:ea typeface="Baskerville" panose="02020502070401020303" pitchFamily="18" charset="0"/>
              </a:rPr>
              <a:t>proposta</a:t>
            </a:r>
            <a:r>
              <a:rPr lang="en-US" sz="2400" dirty="0">
                <a:latin typeface="Baskerville" panose="02020502070401020303" pitchFamily="18" charset="0"/>
                <a:ea typeface="Baskerville" panose="02020502070401020303" pitchFamily="18" charset="0"/>
              </a:rPr>
              <a:t> di un </a:t>
            </a:r>
            <a:r>
              <a:rPr lang="en-US" sz="2400" dirty="0" err="1">
                <a:latin typeface="Baskerville" panose="02020502070401020303" pitchFamily="18" charset="0"/>
                <a:ea typeface="Baskerville" panose="02020502070401020303" pitchFamily="18" charset="0"/>
              </a:rPr>
              <a:t>cambiamento</a:t>
            </a:r>
            <a:r>
              <a:rPr lang="en-US" sz="2400" dirty="0">
                <a:latin typeface="Baskerville" panose="02020502070401020303" pitchFamily="18" charset="0"/>
                <a:ea typeface="Baskerville" panose="02020502070401020303" pitchFamily="18" charset="0"/>
              </a:rPr>
              <a:t> di cornice non </a:t>
            </a:r>
            <a:r>
              <a:rPr lang="en-US" sz="2400" dirty="0" err="1">
                <a:latin typeface="Baskerville" panose="02020502070401020303" pitchFamily="18" charset="0"/>
                <a:ea typeface="Baskerville" panose="02020502070401020303" pitchFamily="18" charset="0"/>
              </a:rPr>
              <a:t>significa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il</a:t>
            </a:r>
          </a:p>
          <a:p>
            <a:r>
              <a:rPr lang="en-US" sz="2400" dirty="0" err="1">
                <a:latin typeface="Baskerville" panose="02020502070401020303" pitchFamily="18" charset="0"/>
                <a:ea typeface="Baskerville" panose="02020502070401020303" pitchFamily="18" charset="0"/>
              </a:rPr>
              <a:t>facilitatore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spiega</a:t>
            </a:r>
            <a:r>
              <a:rPr lang="en-US" sz="2400" dirty="0">
                <a:latin typeface="Baskerville" panose="02020502070401020303" pitchFamily="18" charset="0"/>
                <a:ea typeface="Baskerville" panose="02020502070401020303" pitchFamily="18" charset="0"/>
              </a:rPr>
              <a:t> alle parti </a:t>
            </a:r>
            <a:r>
              <a:rPr lang="en-US" sz="2400" dirty="0" err="1">
                <a:latin typeface="Baskerville" panose="02020502070401020303" pitchFamily="18" charset="0"/>
                <a:ea typeface="Baskerville" panose="02020502070401020303" pitchFamily="18" charset="0"/>
              </a:rPr>
              <a:t>cosa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devono</a:t>
            </a:r>
            <a:r>
              <a:rPr lang="en-US" sz="2400" dirty="0">
                <a:latin typeface="Baskerville" panose="02020502070401020303" pitchFamily="18" charset="0"/>
                <a:ea typeface="Baskerville" panose="02020502070401020303" pitchFamily="18" charset="0"/>
              </a:rPr>
              <a:t> fare o come </a:t>
            </a:r>
            <a:r>
              <a:rPr lang="en-US" sz="2400" dirty="0" err="1">
                <a:latin typeface="Baskerville" panose="02020502070401020303" pitchFamily="18" charset="0"/>
                <a:ea typeface="Baskerville" panose="02020502070401020303" pitchFamily="18" charset="0"/>
              </a:rPr>
              <a:t>devono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vedere</a:t>
            </a:r>
            <a:r>
              <a:rPr lang="en-US" sz="2400" dirty="0">
                <a:latin typeface="Baskerville" panose="02020502070401020303" pitchFamily="18" charset="0"/>
                <a:ea typeface="Baskerville" panose="02020502070401020303" pitchFamily="18" charset="0"/>
              </a:rPr>
              <a:t> le </a:t>
            </a:r>
            <a:r>
              <a:rPr lang="en-US" sz="2400" dirty="0" err="1">
                <a:latin typeface="Baskerville" panose="02020502070401020303" pitchFamily="18" charset="0"/>
                <a:ea typeface="Baskerville" panose="02020502070401020303" pitchFamily="18" charset="0"/>
              </a:rPr>
              <a:t>cose</a:t>
            </a:r>
            <a:r>
              <a:rPr lang="en-US" sz="2400" dirty="0">
                <a:latin typeface="Baskerville" panose="02020502070401020303" pitchFamily="18" charset="0"/>
                <a:ea typeface="Baskerville" panose="02020502070401020303" pitchFamily="18" charset="0"/>
              </a:rPr>
              <a:t>. Il </a:t>
            </a:r>
            <a:r>
              <a:rPr lang="en-US" sz="2400" dirty="0" err="1">
                <a:latin typeface="Baskerville" panose="02020502070401020303" pitchFamily="18" charset="0"/>
                <a:ea typeface="Baskerville" panose="02020502070401020303" pitchFamily="18" charset="0"/>
              </a:rPr>
              <a:t>facilitatore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lavora</a:t>
            </a:r>
            <a:r>
              <a:rPr lang="en-US" sz="2400" dirty="0">
                <a:latin typeface="Baskerville" panose="02020502070401020303" pitchFamily="18" charset="0"/>
                <a:ea typeface="Baskerville" panose="02020502070401020303" pitchFamily="18" charset="0"/>
              </a:rPr>
              <a:t> con </a:t>
            </a:r>
            <a:r>
              <a:rPr lang="en-US" sz="2400" dirty="0" err="1">
                <a:latin typeface="Baskerville" panose="02020502070401020303" pitchFamily="18" charset="0"/>
                <a:ea typeface="Baskerville" panose="02020502070401020303" pitchFamily="18" charset="0"/>
              </a:rPr>
              <a:t>ciò</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le parti </a:t>
            </a:r>
            <a:r>
              <a:rPr lang="en-US" sz="2400" dirty="0" err="1">
                <a:latin typeface="Baskerville" panose="02020502070401020303" pitchFamily="18" charset="0"/>
                <a:ea typeface="Baskerville" panose="02020502070401020303" pitchFamily="18" charset="0"/>
              </a:rPr>
              <a:t>hanno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già</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identificato</a:t>
            </a:r>
            <a:r>
              <a:rPr lang="en-US" sz="2400" dirty="0">
                <a:latin typeface="Baskerville" panose="02020502070401020303" pitchFamily="18" charset="0"/>
                <a:ea typeface="Baskerville" panose="02020502070401020303" pitchFamily="18" charset="0"/>
              </a:rPr>
              <a:t>, fa </a:t>
            </a:r>
            <a:r>
              <a:rPr lang="en-US" sz="2400" dirty="0" err="1">
                <a:latin typeface="Baskerville" panose="02020502070401020303" pitchFamily="18" charset="0"/>
                <a:ea typeface="Baskerville" panose="02020502070401020303" pitchFamily="18" charset="0"/>
              </a:rPr>
              <a:t>domande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dirigono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l’attenzione</a:t>
            </a:r>
            <a:r>
              <a:rPr lang="en-US" sz="2400" dirty="0">
                <a:latin typeface="Baskerville" panose="02020502070401020303" pitchFamily="18" charset="0"/>
                <a:ea typeface="Baskerville" panose="02020502070401020303" pitchFamily="18" charset="0"/>
              </a:rPr>
              <a:t> verso </a:t>
            </a:r>
            <a:r>
              <a:rPr lang="en-US" sz="2400" dirty="0" err="1">
                <a:latin typeface="Baskerville" panose="02020502070401020303" pitchFamily="18" charset="0"/>
                <a:ea typeface="Baskerville" panose="02020502070401020303" pitchFamily="18" charset="0"/>
              </a:rPr>
              <a:t>dimensioni</a:t>
            </a:r>
            <a:r>
              <a:rPr lang="en-US" sz="2400" dirty="0">
                <a:latin typeface="Baskerville" panose="02020502070401020303" pitchFamily="18" charset="0"/>
                <a:ea typeface="Baskerville" panose="02020502070401020303" pitchFamily="18" charset="0"/>
              </a:rPr>
              <a:t> prima considerate </a:t>
            </a:r>
            <a:r>
              <a:rPr lang="en-US" sz="2400" dirty="0" err="1">
                <a:latin typeface="Baskerville" panose="02020502070401020303" pitchFamily="18" charset="0"/>
                <a:ea typeface="Baskerville" panose="02020502070401020303" pitchFamily="18" charset="0"/>
              </a:rPr>
              <a:t>marginali</a:t>
            </a:r>
            <a:r>
              <a:rPr lang="en-US" sz="2400" dirty="0">
                <a:latin typeface="Baskerville" panose="02020502070401020303" pitchFamily="18" charset="0"/>
                <a:ea typeface="Baskerville" panose="02020502070401020303" pitchFamily="18" charset="0"/>
              </a:rPr>
              <a:t> o non </a:t>
            </a:r>
            <a:r>
              <a:rPr lang="en-US" sz="2400" dirty="0" err="1">
                <a:latin typeface="Baskerville" panose="02020502070401020303" pitchFamily="18" charset="0"/>
                <a:ea typeface="Baskerville" panose="02020502070401020303" pitchFamily="18" charset="0"/>
              </a:rPr>
              <a:t>esplorate</a:t>
            </a:r>
            <a:r>
              <a:rPr lang="en-US" sz="2400" dirty="0">
                <a:latin typeface="Baskerville" panose="02020502070401020303" pitchFamily="18" charset="0"/>
                <a:ea typeface="Baskerville" panose="02020502070401020303" pitchFamily="18" charset="0"/>
              </a:rPr>
              <a:t>. </a:t>
            </a:r>
          </a:p>
          <a:p>
            <a:endParaRPr lang="en-US" sz="2400" dirty="0">
              <a:latin typeface="Baskerville" panose="02020502070401020303" pitchFamily="18" charset="0"/>
              <a:ea typeface="Baskerville" panose="02020502070401020303" pitchFamily="18" charset="0"/>
            </a:endParaRPr>
          </a:p>
          <a:p>
            <a:r>
              <a:rPr lang="en-US" sz="2400" dirty="0" err="1">
                <a:latin typeface="Baskerville" panose="02020502070401020303" pitchFamily="18" charset="0"/>
                <a:ea typeface="Baskerville" panose="02020502070401020303" pitchFamily="18" charset="0"/>
              </a:rPr>
              <a:t>È</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invitando</a:t>
            </a:r>
            <a:r>
              <a:rPr lang="en-US" sz="2400" dirty="0">
                <a:latin typeface="Baskerville" panose="02020502070401020303" pitchFamily="18" charset="0"/>
                <a:ea typeface="Baskerville" panose="02020502070401020303" pitchFamily="18" charset="0"/>
              </a:rPr>
              <a:t> le parti a </a:t>
            </a:r>
            <a:r>
              <a:rPr lang="en-US" sz="2400" dirty="0" err="1">
                <a:latin typeface="Baskerville" panose="02020502070401020303" pitchFamily="18" charset="0"/>
                <a:ea typeface="Baskerville" panose="02020502070401020303" pitchFamily="18" charset="0"/>
              </a:rPr>
              <a:t>guardare</a:t>
            </a:r>
            <a:r>
              <a:rPr lang="en-US" sz="2400" dirty="0">
                <a:latin typeface="Baskerville" panose="02020502070401020303" pitchFamily="18" charset="0"/>
                <a:ea typeface="Baskerville" panose="02020502070401020303" pitchFamily="18" charset="0"/>
              </a:rPr>
              <a:t> con </a:t>
            </a:r>
            <a:r>
              <a:rPr lang="en-US" sz="2400" dirty="0" err="1">
                <a:latin typeface="Baskerville" panose="02020502070401020303" pitchFamily="18" charset="0"/>
                <a:ea typeface="Baskerville" panose="02020502070401020303" pitchFamily="18" charset="0"/>
              </a:rPr>
              <a:t>occhi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nuovi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loro </a:t>
            </a:r>
            <a:r>
              <a:rPr lang="en-US" sz="2400" dirty="0" err="1">
                <a:latin typeface="Baskerville" panose="02020502070401020303" pitchFamily="18" charset="0"/>
                <a:ea typeface="Baskerville" panose="02020502070401020303" pitchFamily="18" charset="0"/>
              </a:rPr>
              <a:t>bisogni</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fini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gli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interessi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sottostanti</a:t>
            </a:r>
            <a:r>
              <a:rPr lang="en-US" sz="2400" dirty="0">
                <a:latin typeface="Baskerville" panose="02020502070401020303" pitchFamily="18" charset="0"/>
                <a:ea typeface="Baskerville" panose="02020502070401020303" pitchFamily="18" charset="0"/>
              </a:rPr>
              <a:t> le loro </a:t>
            </a:r>
            <a:r>
              <a:rPr lang="en-US" sz="2400" dirty="0" err="1">
                <a:latin typeface="Baskerville" panose="02020502070401020303" pitchFamily="18" charset="0"/>
                <a:ea typeface="Baskerville" panose="02020502070401020303" pitchFamily="18" charset="0"/>
              </a:rPr>
              <a:t>posizioni</a:t>
            </a:r>
            <a:r>
              <a:rPr lang="en-US" sz="2400" dirty="0">
                <a:latin typeface="Baskerville" panose="02020502070401020303" pitchFamily="18" charset="0"/>
                <a:ea typeface="Baskerville" panose="02020502070401020303" pitchFamily="18" charset="0"/>
              </a:rPr>
              <a:t> e le loro </a:t>
            </a:r>
            <a:r>
              <a:rPr lang="en-US" sz="2400" dirty="0" err="1">
                <a:latin typeface="Baskerville" panose="02020502070401020303" pitchFamily="18" charset="0"/>
                <a:ea typeface="Baskerville" panose="02020502070401020303" pitchFamily="18" charset="0"/>
              </a:rPr>
              <a:t>intenzioni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il re-</a:t>
            </a:r>
            <a:r>
              <a:rPr lang="en-US" sz="2400" dirty="0" err="1">
                <a:latin typeface="Baskerville" panose="02020502070401020303" pitchFamily="18" charset="0"/>
                <a:ea typeface="Baskerville" panose="02020502070401020303" pitchFamily="18" charset="0"/>
              </a:rPr>
              <a:t>inquadramento</a:t>
            </a:r>
            <a:r>
              <a:rPr lang="en-US" sz="2400" dirty="0">
                <a:latin typeface="Baskerville" panose="02020502070401020303" pitchFamily="18" charset="0"/>
                <a:ea typeface="Baskerville" panose="02020502070401020303" pitchFamily="18" charset="0"/>
              </a:rPr>
              <a:t> </a:t>
            </a:r>
            <a:br>
              <a:rPr lang="en-US" sz="2400" dirty="0">
                <a:latin typeface="Baskerville" panose="02020502070401020303" pitchFamily="18" charset="0"/>
                <a:ea typeface="Baskerville" panose="02020502070401020303" pitchFamily="18" charset="0"/>
              </a:rPr>
            </a:br>
            <a:r>
              <a:rPr lang="en-US" sz="2400" dirty="0">
                <a:latin typeface="Baskerville" panose="02020502070401020303" pitchFamily="18" charset="0"/>
                <a:ea typeface="Baskerville" panose="02020502070401020303" pitchFamily="18" charset="0"/>
              </a:rPr>
              <a:t>(o </a:t>
            </a:r>
            <a:r>
              <a:rPr lang="en-US" sz="2400" dirty="0" err="1">
                <a:latin typeface="Baskerville" panose="02020502070401020303" pitchFamily="18" charset="0"/>
                <a:ea typeface="Baskerville" panose="02020502070401020303" pitchFamily="18" charset="0"/>
              </a:rPr>
              <a:t>analisi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variazionale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facilita</a:t>
            </a:r>
            <a:r>
              <a:rPr lang="en-US" sz="2400" dirty="0">
                <a:latin typeface="Baskerville" panose="02020502070401020303" pitchFamily="18" charset="0"/>
                <a:ea typeface="Baskerville" panose="02020502070401020303" pitchFamily="18" charset="0"/>
              </a:rPr>
              <a:t> la </a:t>
            </a:r>
            <a:r>
              <a:rPr lang="en-US" sz="2400" dirty="0" err="1">
                <a:latin typeface="Baskerville" panose="02020502070401020303" pitchFamily="18" charset="0"/>
                <a:ea typeface="Baskerville" panose="02020502070401020303" pitchFamily="18" charset="0"/>
              </a:rPr>
              <a:t>trasformazione</a:t>
            </a:r>
            <a:r>
              <a:rPr lang="en-US" sz="2400" dirty="0">
                <a:latin typeface="Baskerville" panose="02020502070401020303" pitchFamily="18" charset="0"/>
                <a:ea typeface="Baskerville" panose="02020502070401020303" pitchFamily="18" charset="0"/>
              </a:rPr>
              <a:t> del </a:t>
            </a:r>
            <a:r>
              <a:rPr lang="en-US" sz="2400" dirty="0" err="1">
                <a:latin typeface="Baskerville" panose="02020502070401020303" pitchFamily="18" charset="0"/>
                <a:ea typeface="Baskerville" panose="02020502070401020303" pitchFamily="18" charset="0"/>
              </a:rPr>
              <a:t>conflitto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grazie</a:t>
            </a:r>
            <a:r>
              <a:rPr lang="en-US" sz="2400" dirty="0">
                <a:latin typeface="Baskerville" panose="02020502070401020303" pitchFamily="18" charset="0"/>
                <a:ea typeface="Baskerville" panose="02020502070401020303" pitchFamily="18" charset="0"/>
              </a:rPr>
              <a:t> alla </a:t>
            </a:r>
            <a:r>
              <a:rPr lang="en-US" sz="2400" dirty="0" err="1">
                <a:latin typeface="Baskerville" panose="02020502070401020303" pitchFamily="18" charset="0"/>
                <a:ea typeface="Baskerville" panose="02020502070401020303" pitchFamily="18" charset="0"/>
              </a:rPr>
              <a:t>emersione</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nuove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prospettive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consentono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soluzioni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condivise</a:t>
            </a:r>
            <a:r>
              <a:rPr lang="en-US" sz="2400" dirty="0">
                <a:latin typeface="Baskerville" panose="02020502070401020303" pitchFamily="18" charset="0"/>
                <a:ea typeface="Baskerville" panose="02020502070401020303" pitchFamily="18" charset="0"/>
              </a:rPr>
              <a:t>.</a:t>
            </a:r>
            <a:br>
              <a:rPr lang="en-US" sz="2400" dirty="0">
                <a:latin typeface="Baskerville" panose="02020502070401020303" pitchFamily="18" charset="0"/>
                <a:ea typeface="Baskerville" panose="02020502070401020303" pitchFamily="18" charset="0"/>
              </a:rPr>
            </a:br>
            <a:endParaRPr lang="en-US" sz="2400" dirty="0"/>
          </a:p>
        </p:txBody>
      </p:sp>
    </p:spTree>
    <p:extLst>
      <p:ext uri="{BB962C8B-B14F-4D97-AF65-F5344CB8AC3E}">
        <p14:creationId xmlns:p14="http://schemas.microsoft.com/office/powerpoint/2010/main" val="1334310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edificio, terreno, aria aperta, persona&#10;&#10;Descrizione generata automaticamente">
            <a:extLst>
              <a:ext uri="{FF2B5EF4-FFF2-40B4-BE49-F238E27FC236}">
                <a16:creationId xmlns:a16="http://schemas.microsoft.com/office/drawing/2014/main" id="{3D5F0344-40B5-DB4F-8972-47E232B899AB}"/>
              </a:ext>
            </a:extLst>
          </p:cNvPr>
          <p:cNvPicPr>
            <a:picLocks noChangeAspect="1"/>
          </p:cNvPicPr>
          <p:nvPr/>
        </p:nvPicPr>
        <p:blipFill>
          <a:blip r:embed="rId2"/>
          <a:srcRect t="13236" b="11778"/>
          <a:stretch/>
        </p:blipFill>
        <p:spPr>
          <a:xfrm>
            <a:off x="20" y="1282"/>
            <a:ext cx="12191980" cy="6856718"/>
          </a:xfrm>
          <a:prstGeom prst="rect">
            <a:avLst/>
          </a:prstGeom>
        </p:spPr>
      </p:pic>
    </p:spTree>
    <p:extLst>
      <p:ext uri="{BB962C8B-B14F-4D97-AF65-F5344CB8AC3E}">
        <p14:creationId xmlns:p14="http://schemas.microsoft.com/office/powerpoint/2010/main" val="294829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7A1A2-8377-9B0A-0D24-BA8E25948AFE}"/>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A70FC104-7D46-1952-5ED7-9C626C8EF170}"/>
              </a:ext>
            </a:extLst>
          </p:cNvPr>
          <p:cNvSpPr/>
          <p:nvPr/>
        </p:nvSpPr>
        <p:spPr>
          <a:xfrm>
            <a:off x="2616375" y="1732222"/>
            <a:ext cx="6342094" cy="2708434"/>
          </a:xfrm>
          <a:prstGeom prst="rect">
            <a:avLst/>
          </a:prstGeom>
        </p:spPr>
        <p:txBody>
          <a:bodyPr wrap="square">
            <a:spAutoFit/>
          </a:bodyPr>
          <a:lstStyle/>
          <a:p>
            <a:pPr algn="just">
              <a:spcBef>
                <a:spcPct val="0"/>
              </a:spcBef>
            </a:pPr>
            <a:r>
              <a:rPr lang="it-IT" altLang="it-IT" sz="6600" dirty="0">
                <a:solidFill>
                  <a:schemeClr val="accent2">
                    <a:lumMod val="75000"/>
                  </a:schemeClr>
                </a:solidFill>
                <a:latin typeface="Baskerville" panose="02020502070401020303" pitchFamily="18" charset="0"/>
                <a:ea typeface="Baskerville" panose="02020502070401020303" pitchFamily="18" charset="0"/>
              </a:rPr>
              <a:t>Esercitazione</a:t>
            </a:r>
          </a:p>
          <a:p>
            <a:pPr algn="just">
              <a:spcBef>
                <a:spcPct val="0"/>
              </a:spcBef>
            </a:pPr>
            <a:r>
              <a:rPr lang="it-IT" altLang="it-IT" sz="4000" dirty="0">
                <a:solidFill>
                  <a:schemeClr val="tx1">
                    <a:lumMod val="50000"/>
                    <a:lumOff val="50000"/>
                  </a:schemeClr>
                </a:solidFill>
                <a:latin typeface="Baskerville" panose="02020502070401020303" pitchFamily="18" charset="0"/>
                <a:ea typeface="Baskerville" panose="02020502070401020303" pitchFamily="18" charset="0"/>
              </a:rPr>
              <a:t>Interviste su base di storie di vita e narrazione polifonica</a:t>
            </a:r>
          </a:p>
          <a:p>
            <a:pPr algn="just">
              <a:spcBef>
                <a:spcPct val="0"/>
              </a:spcBef>
            </a:pPr>
            <a:endParaRPr lang="it-IT" altLang="it-IT" sz="24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DB728718-EDE9-028D-85D1-A77E6C24F7ED}"/>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6" name="Doppia parentesi graffa 5">
            <a:extLst>
              <a:ext uri="{FF2B5EF4-FFF2-40B4-BE49-F238E27FC236}">
                <a16:creationId xmlns:a16="http://schemas.microsoft.com/office/drawing/2014/main" id="{A62F240A-3B0C-C596-3FCB-7329297665EE}"/>
              </a:ext>
            </a:extLst>
          </p:cNvPr>
          <p:cNvSpPr/>
          <p:nvPr/>
        </p:nvSpPr>
        <p:spPr>
          <a:xfrm>
            <a:off x="2020028" y="1776481"/>
            <a:ext cx="7574545" cy="2645617"/>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943147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13EEB-55E7-6E78-D27D-5BD9CE96990F}"/>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AA6E7F26-F468-C37D-F9D6-087F5D228CE7}"/>
              </a:ext>
            </a:extLst>
          </p:cNvPr>
          <p:cNvSpPr/>
          <p:nvPr/>
        </p:nvSpPr>
        <p:spPr>
          <a:xfrm>
            <a:off x="2279373" y="1877995"/>
            <a:ext cx="7235689" cy="2616101"/>
          </a:xfrm>
          <a:prstGeom prst="rect">
            <a:avLst/>
          </a:prstGeom>
        </p:spPr>
        <p:txBody>
          <a:bodyPr wrap="square">
            <a:spAutoFit/>
          </a:bodyPr>
          <a:lstStyle/>
          <a:p>
            <a:pPr algn="just">
              <a:spcBef>
                <a:spcPct val="0"/>
              </a:spcBef>
            </a:pPr>
            <a:r>
              <a:rPr lang="it-IT" altLang="it-IT" sz="2000" dirty="0">
                <a:solidFill>
                  <a:schemeClr val="tx1">
                    <a:lumMod val="65000"/>
                    <a:lumOff val="35000"/>
                  </a:schemeClr>
                </a:solidFill>
                <a:latin typeface="Baskerville" panose="02020502070401020303" pitchFamily="18" charset="0"/>
                <a:ea typeface="Baskerville" panose="02020502070401020303" pitchFamily="18" charset="0"/>
              </a:rPr>
              <a:t>Create delle coppie e intervistatevi reciprocamente. </a:t>
            </a:r>
          </a:p>
          <a:p>
            <a:pPr algn="just">
              <a:spcBef>
                <a:spcPct val="0"/>
              </a:spcBef>
            </a:pPr>
            <a:r>
              <a:rPr lang="it-IT" altLang="it-IT" sz="2000" dirty="0">
                <a:solidFill>
                  <a:schemeClr val="tx1">
                    <a:lumMod val="65000"/>
                    <a:lumOff val="35000"/>
                  </a:schemeClr>
                </a:solidFill>
                <a:latin typeface="Baskerville" panose="02020502070401020303" pitchFamily="18" charset="0"/>
                <a:ea typeface="Baskerville" panose="02020502070401020303" pitchFamily="18" charset="0"/>
              </a:rPr>
              <a:t>Il tema dell’intervista è la vostra vita professionale. Indagate insieme i diversi aspetti, le cose da valorizzare, quelle che vi mettono in difficoltà, gli aspetti critici e in che modo state cercando di affrontarli. </a:t>
            </a:r>
          </a:p>
          <a:p>
            <a:pPr algn="just">
              <a:spcBef>
                <a:spcPct val="0"/>
              </a:spcBef>
            </a:pPr>
            <a:endParaRPr lang="it-IT" altLang="it-IT" sz="2000" dirty="0">
              <a:solidFill>
                <a:schemeClr val="tx1">
                  <a:lumMod val="65000"/>
                  <a:lumOff val="35000"/>
                </a:schemeClr>
              </a:solidFill>
              <a:latin typeface="Baskerville" panose="02020502070401020303" pitchFamily="18" charset="0"/>
              <a:ea typeface="Baskerville" panose="02020502070401020303" pitchFamily="18" charset="0"/>
            </a:endParaRPr>
          </a:p>
          <a:p>
            <a:pPr algn="just">
              <a:spcBef>
                <a:spcPct val="0"/>
              </a:spcBef>
            </a:pPr>
            <a:r>
              <a:rPr lang="it-IT" altLang="it-IT" sz="2000" dirty="0">
                <a:solidFill>
                  <a:schemeClr val="tx1">
                    <a:lumMod val="65000"/>
                    <a:lumOff val="35000"/>
                  </a:schemeClr>
                </a:solidFill>
                <a:latin typeface="Baskerville" panose="02020502070401020303" pitchFamily="18" charset="0"/>
                <a:ea typeface="Baskerville" panose="02020502070401020303" pitchFamily="18" charset="0"/>
              </a:rPr>
              <a:t>Provate ad applicare l’ascolto attivo e le tecniche di facilitazione che vi abbiamo proposto. Durata: 30’</a:t>
            </a:r>
          </a:p>
          <a:p>
            <a:pPr algn="just">
              <a:spcBef>
                <a:spcPct val="0"/>
              </a:spcBef>
            </a:pPr>
            <a:endParaRPr lang="it-IT" altLang="it-IT" sz="24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B8C05256-36B1-A000-AFB5-9EB99CC759C5}"/>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6" name="Doppia parentesi graffa 5">
            <a:extLst>
              <a:ext uri="{FF2B5EF4-FFF2-40B4-BE49-F238E27FC236}">
                <a16:creationId xmlns:a16="http://schemas.microsoft.com/office/drawing/2014/main" id="{83C6A0D7-A926-5558-922E-EB51F222DDF6}"/>
              </a:ext>
            </a:extLst>
          </p:cNvPr>
          <p:cNvSpPr/>
          <p:nvPr/>
        </p:nvSpPr>
        <p:spPr>
          <a:xfrm>
            <a:off x="1855302" y="1776481"/>
            <a:ext cx="8079047" cy="2645617"/>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053895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D705-5F98-4226-D101-56A4D308CE47}"/>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BDA29838-88DF-FAA9-2B06-944C4ABC29AC}"/>
              </a:ext>
            </a:extLst>
          </p:cNvPr>
          <p:cNvSpPr/>
          <p:nvPr/>
        </p:nvSpPr>
        <p:spPr>
          <a:xfrm>
            <a:off x="3597036" y="1732222"/>
            <a:ext cx="6342094" cy="2092881"/>
          </a:xfrm>
          <a:prstGeom prst="rect">
            <a:avLst/>
          </a:prstGeom>
        </p:spPr>
        <p:txBody>
          <a:bodyPr wrap="square">
            <a:spAutoFit/>
          </a:bodyPr>
          <a:lstStyle/>
          <a:p>
            <a:pPr algn="just">
              <a:spcBef>
                <a:spcPct val="0"/>
              </a:spcBef>
            </a:pPr>
            <a:r>
              <a:rPr lang="it-IT" altLang="it-IT" sz="6600" dirty="0">
                <a:solidFill>
                  <a:schemeClr val="accent2">
                    <a:lumMod val="75000"/>
                  </a:schemeClr>
                </a:solidFill>
                <a:latin typeface="Baskerville" panose="02020502070401020303" pitchFamily="18" charset="0"/>
                <a:ea typeface="Baskerville" panose="02020502070401020303" pitchFamily="18" charset="0"/>
              </a:rPr>
              <a:t>Esercitazione</a:t>
            </a:r>
          </a:p>
          <a:p>
            <a:pPr algn="just">
              <a:spcBef>
                <a:spcPct val="0"/>
              </a:spcBef>
            </a:pPr>
            <a:r>
              <a:rPr lang="it-IT" altLang="it-IT" sz="4000" dirty="0">
                <a:solidFill>
                  <a:schemeClr val="tx1">
                    <a:lumMod val="50000"/>
                    <a:lumOff val="50000"/>
                  </a:schemeClr>
                </a:solidFill>
                <a:latin typeface="Baskerville" panose="02020502070401020303" pitchFamily="18" charset="0"/>
                <a:ea typeface="Baskerville" panose="02020502070401020303" pitchFamily="18" charset="0"/>
              </a:rPr>
              <a:t>Com’è andata?</a:t>
            </a:r>
          </a:p>
          <a:p>
            <a:pPr algn="just">
              <a:spcBef>
                <a:spcPct val="0"/>
              </a:spcBef>
            </a:pPr>
            <a:endParaRPr lang="it-IT" altLang="it-IT" sz="24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0B692F38-6838-FEF0-62BD-8566E3EE815A}"/>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6" name="Doppia parentesi graffa 5">
            <a:extLst>
              <a:ext uri="{FF2B5EF4-FFF2-40B4-BE49-F238E27FC236}">
                <a16:creationId xmlns:a16="http://schemas.microsoft.com/office/drawing/2014/main" id="{DD9D80AB-709C-A917-7832-54753A7907CF}"/>
              </a:ext>
            </a:extLst>
          </p:cNvPr>
          <p:cNvSpPr/>
          <p:nvPr/>
        </p:nvSpPr>
        <p:spPr>
          <a:xfrm>
            <a:off x="3000689" y="1776482"/>
            <a:ext cx="5944529" cy="1814858"/>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281411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0A3F6-BE8E-4533-09D2-86B816FFEE62}"/>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3578FC31-0922-C6AF-FACC-3BE5F48BC2A4}"/>
              </a:ext>
            </a:extLst>
          </p:cNvPr>
          <p:cNvSpPr/>
          <p:nvPr/>
        </p:nvSpPr>
        <p:spPr>
          <a:xfrm>
            <a:off x="2959724" y="443747"/>
            <a:ext cx="6342094" cy="2092881"/>
          </a:xfrm>
          <a:prstGeom prst="rect">
            <a:avLst/>
          </a:prstGeom>
        </p:spPr>
        <p:txBody>
          <a:bodyPr wrap="square">
            <a:spAutoFit/>
          </a:bodyPr>
          <a:lstStyle/>
          <a:p>
            <a:pPr algn="just">
              <a:spcBef>
                <a:spcPct val="0"/>
              </a:spcBef>
            </a:pPr>
            <a:r>
              <a:rPr lang="it-IT" altLang="it-IT" sz="6600" dirty="0">
                <a:solidFill>
                  <a:schemeClr val="accent2">
                    <a:lumMod val="75000"/>
                  </a:schemeClr>
                </a:solidFill>
                <a:latin typeface="Baskerville" panose="02020502070401020303" pitchFamily="18" charset="0"/>
                <a:ea typeface="Baskerville" panose="02020502070401020303" pitchFamily="18" charset="0"/>
              </a:rPr>
              <a:t>Esercitazione</a:t>
            </a:r>
          </a:p>
          <a:p>
            <a:pPr algn="just">
              <a:spcBef>
                <a:spcPct val="0"/>
              </a:spcBef>
            </a:pPr>
            <a:r>
              <a:rPr lang="it-IT" altLang="it-IT" sz="4000" dirty="0">
                <a:solidFill>
                  <a:schemeClr val="tx1">
                    <a:lumMod val="50000"/>
                    <a:lumOff val="50000"/>
                  </a:schemeClr>
                </a:solidFill>
                <a:latin typeface="Baskerville" panose="02020502070401020303" pitchFamily="18" charset="0"/>
                <a:ea typeface="Baskerville" panose="02020502070401020303" pitchFamily="18" charset="0"/>
              </a:rPr>
              <a:t>Raccogliamo le vostre storie</a:t>
            </a:r>
          </a:p>
          <a:p>
            <a:pPr algn="just">
              <a:spcBef>
                <a:spcPct val="0"/>
              </a:spcBef>
            </a:pPr>
            <a:endParaRPr lang="it-IT" altLang="it-IT" sz="24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2AC7DE3D-15FC-059C-CD49-18B6B7A97B09}"/>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6" name="Doppia parentesi graffa 5">
            <a:extLst>
              <a:ext uri="{FF2B5EF4-FFF2-40B4-BE49-F238E27FC236}">
                <a16:creationId xmlns:a16="http://schemas.microsoft.com/office/drawing/2014/main" id="{AFE50C5C-190E-9381-510D-40426524D2B5}"/>
              </a:ext>
            </a:extLst>
          </p:cNvPr>
          <p:cNvSpPr/>
          <p:nvPr/>
        </p:nvSpPr>
        <p:spPr>
          <a:xfrm>
            <a:off x="2363377" y="488007"/>
            <a:ext cx="7445638" cy="1814858"/>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4" name="Picture 3" descr="A qr code with green and black squares&#10;&#10;AI-generated content may be incorrect.">
            <a:extLst>
              <a:ext uri="{FF2B5EF4-FFF2-40B4-BE49-F238E27FC236}">
                <a16:creationId xmlns:a16="http://schemas.microsoft.com/office/drawing/2014/main" id="{6AE379CC-6332-AA51-7746-6DE1B2FB85F9}"/>
              </a:ext>
            </a:extLst>
          </p:cNvPr>
          <p:cNvPicPr>
            <a:picLocks noChangeAspect="1"/>
          </p:cNvPicPr>
          <p:nvPr/>
        </p:nvPicPr>
        <p:blipFill>
          <a:blip r:embed="rId3"/>
          <a:stretch>
            <a:fillRect/>
          </a:stretch>
        </p:blipFill>
        <p:spPr>
          <a:xfrm>
            <a:off x="3602181" y="2362654"/>
            <a:ext cx="4384964" cy="4384964"/>
          </a:xfrm>
          <a:prstGeom prst="rect">
            <a:avLst/>
          </a:prstGeom>
        </p:spPr>
      </p:pic>
    </p:spTree>
    <p:extLst>
      <p:ext uri="{BB962C8B-B14F-4D97-AF65-F5344CB8AC3E}">
        <p14:creationId xmlns:p14="http://schemas.microsoft.com/office/powerpoint/2010/main" val="258556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4741C-7AF8-0A52-64F9-CAE03F80E92E}"/>
            </a:ext>
          </a:extLst>
        </p:cNvPr>
        <p:cNvGrpSpPr/>
        <p:nvPr/>
      </p:nvGrpSpPr>
      <p:grpSpPr>
        <a:xfrm>
          <a:off x="0" y="0"/>
          <a:ext cx="0" cy="0"/>
          <a:chOff x="0" y="0"/>
          <a:chExt cx="0" cy="0"/>
        </a:xfrm>
      </p:grpSpPr>
      <p:pic>
        <p:nvPicPr>
          <p:cNvPr id="9" name="Picture 8" descr="A person holding a microphone and paper&#10;&#10;AI-generated content may be incorrect.">
            <a:extLst>
              <a:ext uri="{FF2B5EF4-FFF2-40B4-BE49-F238E27FC236}">
                <a16:creationId xmlns:a16="http://schemas.microsoft.com/office/drawing/2014/main" id="{6A5E5B43-EFFF-57B8-3AD9-FAD2B3AFE57E}"/>
              </a:ext>
            </a:extLst>
          </p:cNvPr>
          <p:cNvPicPr>
            <a:picLocks noChangeAspect="1"/>
          </p:cNvPicPr>
          <p:nvPr/>
        </p:nvPicPr>
        <p:blipFill>
          <a:blip r:embed="rId2"/>
          <a:stretch>
            <a:fillRect/>
          </a:stretch>
        </p:blipFill>
        <p:spPr>
          <a:xfrm>
            <a:off x="1033046" y="0"/>
            <a:ext cx="10125908" cy="6858000"/>
          </a:xfrm>
          <a:prstGeom prst="rect">
            <a:avLst/>
          </a:prstGeom>
        </p:spPr>
      </p:pic>
    </p:spTree>
    <p:extLst>
      <p:ext uri="{BB962C8B-B14F-4D97-AF65-F5344CB8AC3E}">
        <p14:creationId xmlns:p14="http://schemas.microsoft.com/office/powerpoint/2010/main" val="2933833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7861B-0521-CA14-EE6C-85A58DFF7CB3}"/>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16D39B33-B62E-B246-211D-4653ECA40F72}"/>
              </a:ext>
            </a:extLst>
          </p:cNvPr>
          <p:cNvSpPr/>
          <p:nvPr/>
        </p:nvSpPr>
        <p:spPr>
          <a:xfrm>
            <a:off x="1921568" y="738307"/>
            <a:ext cx="8812696" cy="1815882"/>
          </a:xfrm>
          <a:prstGeom prst="rect">
            <a:avLst/>
          </a:prstGeom>
        </p:spPr>
        <p:txBody>
          <a:bodyPr wrap="square">
            <a:spAutoFit/>
          </a:bodyPr>
          <a:lstStyle/>
          <a:p>
            <a:pPr algn="just">
              <a:spcBef>
                <a:spcPct val="0"/>
              </a:spcBef>
            </a:pPr>
            <a:r>
              <a:rPr lang="it-IT" altLang="it-IT" sz="4000" dirty="0">
                <a:solidFill>
                  <a:schemeClr val="accent2">
                    <a:lumMod val="75000"/>
                  </a:schemeClr>
                </a:solidFill>
                <a:latin typeface="Baskerville" panose="02020502070401020303" pitchFamily="18" charset="0"/>
                <a:ea typeface="Baskerville" panose="02020502070401020303" pitchFamily="18" charset="0"/>
              </a:rPr>
              <a:t>Dal passato industriale al futuro di Ottana</a:t>
            </a:r>
          </a:p>
          <a:p>
            <a:pPr algn="just">
              <a:spcBef>
                <a:spcPct val="0"/>
              </a:spcBef>
            </a:pPr>
            <a:r>
              <a:rPr lang="it-IT" altLang="it-IT" sz="2400" dirty="0">
                <a:latin typeface="Baskerville" panose="02020502070401020303" pitchFamily="18" charset="0"/>
                <a:ea typeface="Baskerville" panose="02020502070401020303" pitchFamily="18" charset="0"/>
              </a:rPr>
              <a:t>Narrazione polifonica e laboratorio con gli abitanti di Ottana per immaginare il futuro possibile della città.</a:t>
            </a:r>
          </a:p>
          <a:p>
            <a:pPr algn="just">
              <a:spcBef>
                <a:spcPct val="0"/>
              </a:spcBef>
            </a:pPr>
            <a:r>
              <a:rPr lang="it-IT" altLang="it-IT" sz="2400" dirty="0">
                <a:latin typeface="Baskerville" panose="02020502070401020303" pitchFamily="18" charset="0"/>
                <a:ea typeface="Baskerville" panose="02020502070401020303" pitchFamily="18" charset="0"/>
                <a:hlinkClick r:id="rId2"/>
              </a:rPr>
              <a:t>https://</a:t>
            </a:r>
            <a:r>
              <a:rPr lang="it-IT" altLang="it-IT" sz="2400" dirty="0" err="1">
                <a:latin typeface="Baskerville" panose="02020502070401020303" pitchFamily="18" charset="0"/>
                <a:ea typeface="Baskerville" panose="02020502070401020303" pitchFamily="18" charset="0"/>
                <a:hlinkClick r:id="rId2"/>
              </a:rPr>
              <a:t>www.youtube.com</a:t>
            </a:r>
            <a:r>
              <a:rPr lang="it-IT" altLang="it-IT" sz="2400" dirty="0">
                <a:latin typeface="Baskerville" panose="02020502070401020303" pitchFamily="18" charset="0"/>
                <a:ea typeface="Baskerville" panose="02020502070401020303" pitchFamily="18" charset="0"/>
                <a:hlinkClick r:id="rId2"/>
              </a:rPr>
              <a:t>/</a:t>
            </a:r>
            <a:r>
              <a:rPr lang="it-IT" altLang="it-IT" sz="2400" dirty="0" err="1">
                <a:latin typeface="Baskerville" panose="02020502070401020303" pitchFamily="18" charset="0"/>
                <a:ea typeface="Baskerville" panose="02020502070401020303" pitchFamily="18" charset="0"/>
                <a:hlinkClick r:id="rId2"/>
              </a:rPr>
              <a:t>watch?v</a:t>
            </a:r>
            <a:r>
              <a:rPr lang="it-IT" altLang="it-IT" sz="2400" dirty="0">
                <a:latin typeface="Baskerville" panose="02020502070401020303" pitchFamily="18" charset="0"/>
                <a:ea typeface="Baskerville" panose="02020502070401020303" pitchFamily="18" charset="0"/>
                <a:hlinkClick r:id="rId2"/>
              </a:rPr>
              <a:t>=VoqOWqsv5MM</a:t>
            </a:r>
            <a:endParaRPr lang="it-IT" altLang="it-IT" sz="24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3C5B68D5-0E7B-C512-D583-675B5B94EB95}"/>
              </a:ext>
            </a:extLst>
          </p:cNvPr>
          <p:cNvPicPr>
            <a:picLocks noChangeAspect="1"/>
          </p:cNvPicPr>
          <p:nvPr/>
        </p:nvPicPr>
        <p:blipFill rotWithShape="1">
          <a:blip r:embed="rId3"/>
          <a:srcRect b="27030"/>
          <a:stretch/>
        </p:blipFill>
        <p:spPr>
          <a:xfrm>
            <a:off x="10729481" y="5575724"/>
            <a:ext cx="1489023" cy="1086549"/>
          </a:xfrm>
          <a:prstGeom prst="rect">
            <a:avLst/>
          </a:prstGeom>
        </p:spPr>
      </p:pic>
      <p:sp>
        <p:nvSpPr>
          <p:cNvPr id="6" name="Doppia parentesi graffa 5">
            <a:extLst>
              <a:ext uri="{FF2B5EF4-FFF2-40B4-BE49-F238E27FC236}">
                <a16:creationId xmlns:a16="http://schemas.microsoft.com/office/drawing/2014/main" id="{F5E3DB5A-E959-55B2-5C66-05E45DC4B1E9}"/>
              </a:ext>
            </a:extLst>
          </p:cNvPr>
          <p:cNvSpPr/>
          <p:nvPr/>
        </p:nvSpPr>
        <p:spPr>
          <a:xfrm>
            <a:off x="967409" y="703054"/>
            <a:ext cx="10504155" cy="5657991"/>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7" name="Picture 6" descr="A group of people sitting in chairs&#10;&#10;AI-generated content may be incorrect.">
            <a:extLst>
              <a:ext uri="{FF2B5EF4-FFF2-40B4-BE49-F238E27FC236}">
                <a16:creationId xmlns:a16="http://schemas.microsoft.com/office/drawing/2014/main" id="{AC38BBE2-EDC6-6A27-DC13-F8081F0E962B}"/>
              </a:ext>
            </a:extLst>
          </p:cNvPr>
          <p:cNvPicPr>
            <a:picLocks noChangeAspect="1"/>
          </p:cNvPicPr>
          <p:nvPr/>
        </p:nvPicPr>
        <p:blipFill>
          <a:blip r:embed="rId4"/>
          <a:stretch>
            <a:fillRect/>
          </a:stretch>
        </p:blipFill>
        <p:spPr>
          <a:xfrm>
            <a:off x="2209800" y="2554189"/>
            <a:ext cx="7772400" cy="3976798"/>
          </a:xfrm>
          <a:prstGeom prst="rect">
            <a:avLst/>
          </a:prstGeom>
        </p:spPr>
      </p:pic>
    </p:spTree>
    <p:extLst>
      <p:ext uri="{BB962C8B-B14F-4D97-AF65-F5344CB8AC3E}">
        <p14:creationId xmlns:p14="http://schemas.microsoft.com/office/powerpoint/2010/main" val="161566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CF07-AE94-42BA-DCCE-62E74901E955}"/>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EF4CEEA0-D0A8-1DB3-2829-AD2F0CC568D8}"/>
              </a:ext>
            </a:extLst>
          </p:cNvPr>
          <p:cNvPicPr>
            <a:picLocks noChangeAspect="1"/>
          </p:cNvPicPr>
          <p:nvPr/>
        </p:nvPicPr>
        <p:blipFill rotWithShape="1">
          <a:blip r:embed="rId2"/>
          <a:srcRect b="27030"/>
          <a:stretch/>
        </p:blipFill>
        <p:spPr>
          <a:xfrm>
            <a:off x="10729481" y="5575724"/>
            <a:ext cx="1489023" cy="1086549"/>
          </a:xfrm>
          <a:prstGeom prst="rect">
            <a:avLst/>
          </a:prstGeom>
        </p:spPr>
      </p:pic>
      <p:pic>
        <p:nvPicPr>
          <p:cNvPr id="4" name="Picture 3" descr="A paper with text on it&#10;&#10;AI-generated content may be incorrect.">
            <a:extLst>
              <a:ext uri="{FF2B5EF4-FFF2-40B4-BE49-F238E27FC236}">
                <a16:creationId xmlns:a16="http://schemas.microsoft.com/office/drawing/2014/main" id="{00FC55D2-3ABB-B9BE-2A55-62B3571283C7}"/>
              </a:ext>
            </a:extLst>
          </p:cNvPr>
          <p:cNvPicPr>
            <a:picLocks noChangeAspect="1"/>
          </p:cNvPicPr>
          <p:nvPr/>
        </p:nvPicPr>
        <p:blipFill>
          <a:blip r:embed="rId3"/>
          <a:stretch>
            <a:fillRect/>
          </a:stretch>
        </p:blipFill>
        <p:spPr>
          <a:xfrm>
            <a:off x="2958962" y="0"/>
            <a:ext cx="6274076" cy="6858000"/>
          </a:xfrm>
          <a:prstGeom prst="rect">
            <a:avLst/>
          </a:prstGeom>
        </p:spPr>
      </p:pic>
    </p:spTree>
    <p:extLst>
      <p:ext uri="{BB962C8B-B14F-4D97-AF65-F5344CB8AC3E}">
        <p14:creationId xmlns:p14="http://schemas.microsoft.com/office/powerpoint/2010/main" val="3457454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vestiti, persona, Viso umano, interno&#10;&#10;Descrizione generata automaticamente">
            <a:extLst>
              <a:ext uri="{FF2B5EF4-FFF2-40B4-BE49-F238E27FC236}">
                <a16:creationId xmlns:a16="http://schemas.microsoft.com/office/drawing/2014/main" id="{524C1016-5601-654A-8FFC-42DE0535BBDD}"/>
              </a:ext>
            </a:extLst>
          </p:cNvPr>
          <p:cNvPicPr>
            <a:picLocks noChangeAspect="1"/>
          </p:cNvPicPr>
          <p:nvPr/>
        </p:nvPicPr>
        <p:blipFill>
          <a:blip r:embed="rId2"/>
          <a:srcRect t="28838" r="-2" b="1319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0" name="Immagine 9" descr="Immagine che contiene vestiti, persona, Viso umano, uomo&#10;&#10;Descrizione generata automaticamente">
            <a:extLst>
              <a:ext uri="{FF2B5EF4-FFF2-40B4-BE49-F238E27FC236}">
                <a16:creationId xmlns:a16="http://schemas.microsoft.com/office/drawing/2014/main" id="{A4F83DD2-6D15-5745-A4A6-763C40FD5AC9}"/>
              </a:ext>
            </a:extLst>
          </p:cNvPr>
          <p:cNvPicPr>
            <a:picLocks noChangeAspect="1"/>
          </p:cNvPicPr>
          <p:nvPr/>
        </p:nvPicPr>
        <p:blipFill>
          <a:blip r:embed="rId3"/>
          <a:srcRect r="-3" b="23847"/>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Immagine 5" descr="Immagine che contiene vestiti, persona, libro, biblioteca&#10;&#10;Descrizione generata automaticamente">
            <a:extLst>
              <a:ext uri="{FF2B5EF4-FFF2-40B4-BE49-F238E27FC236}">
                <a16:creationId xmlns:a16="http://schemas.microsoft.com/office/drawing/2014/main" id="{CB2E33FE-16CE-224D-93F7-877A798E2ABF}"/>
              </a:ext>
            </a:extLst>
          </p:cNvPr>
          <p:cNvPicPr>
            <a:picLocks noChangeAspect="1"/>
          </p:cNvPicPr>
          <p:nvPr/>
        </p:nvPicPr>
        <p:blipFill>
          <a:blip r:embed="rId4"/>
          <a:srcRect r="2" b="23617"/>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8" name="Immagine 7" descr="Immagine che contiene vestiti, persona, Viso umano, donna&#10;&#10;Descrizione generata automaticamente">
            <a:extLst>
              <a:ext uri="{FF2B5EF4-FFF2-40B4-BE49-F238E27FC236}">
                <a16:creationId xmlns:a16="http://schemas.microsoft.com/office/drawing/2014/main" id="{1AE42603-D414-A54C-A67D-506D9D67DE94}"/>
              </a:ext>
            </a:extLst>
          </p:cNvPr>
          <p:cNvPicPr>
            <a:picLocks noChangeAspect="1"/>
          </p:cNvPicPr>
          <p:nvPr/>
        </p:nvPicPr>
        <p:blipFill>
          <a:blip r:embed="rId5"/>
          <a:srcRect t="10186" r="-2" b="31851"/>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296861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A55F8-A5DC-9074-66FC-620257AD9FA6}"/>
            </a:ext>
          </a:extLst>
        </p:cNvPr>
        <p:cNvGrpSpPr/>
        <p:nvPr/>
      </p:nvGrpSpPr>
      <p:grpSpPr>
        <a:xfrm>
          <a:off x="0" y="0"/>
          <a:ext cx="0" cy="0"/>
          <a:chOff x="0" y="0"/>
          <a:chExt cx="0" cy="0"/>
        </a:xfrm>
      </p:grpSpPr>
      <p:pic>
        <p:nvPicPr>
          <p:cNvPr id="26" name="Immagine 25" descr="Immagine che contiene design&#10;&#10;Descrizione generata automaticamente">
            <a:extLst>
              <a:ext uri="{FF2B5EF4-FFF2-40B4-BE49-F238E27FC236}">
                <a16:creationId xmlns:a16="http://schemas.microsoft.com/office/drawing/2014/main" id="{05203665-F666-FCE2-C3A9-355D9D3E7A08}"/>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8" name="TextBox 7">
            <a:extLst>
              <a:ext uri="{FF2B5EF4-FFF2-40B4-BE49-F238E27FC236}">
                <a16:creationId xmlns:a16="http://schemas.microsoft.com/office/drawing/2014/main" id="{F4714DFB-3470-1DE2-A700-230C3E64ACD9}"/>
              </a:ext>
            </a:extLst>
          </p:cNvPr>
          <p:cNvSpPr txBox="1"/>
          <p:nvPr/>
        </p:nvSpPr>
        <p:spPr>
          <a:xfrm>
            <a:off x="1108365" y="642134"/>
            <a:ext cx="10252362"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DD6515"/>
                </a:solidFill>
                <a:effectLst/>
                <a:latin typeface="Baskerville" panose="02020502070401020303" pitchFamily="18" charset="0"/>
                <a:ea typeface="Baskerville" panose="02020502070401020303" pitchFamily="18" charset="0"/>
              </a:rPr>
              <a:t>Recap webinar</a:t>
            </a:r>
            <a:endParaRPr kumimoji="0" lang="en-US" altLang="en-US" sz="2400" b="0" i="0" u="none" strike="noStrike" cap="none" normalizeH="0" baseline="0" dirty="0">
              <a:ln>
                <a:noFill/>
              </a:ln>
              <a:solidFill>
                <a:schemeClr val="tx1"/>
              </a:solidFill>
              <a:effectLst/>
              <a:latin typeface="Baskerville" panose="02020502070401020303" pitchFamily="18" charset="0"/>
              <a:ea typeface="Baskerville" panose="02020502070401020303" pitchFamily="18" charset="0"/>
            </a:endParaRPr>
          </a:p>
        </p:txBody>
      </p:sp>
      <p:sp>
        <p:nvSpPr>
          <p:cNvPr id="2" name="TextBox 1">
            <a:extLst>
              <a:ext uri="{FF2B5EF4-FFF2-40B4-BE49-F238E27FC236}">
                <a16:creationId xmlns:a16="http://schemas.microsoft.com/office/drawing/2014/main" id="{0D619D89-3242-63D8-146B-6066059D8ED2}"/>
              </a:ext>
            </a:extLst>
          </p:cNvPr>
          <p:cNvSpPr txBox="1"/>
          <p:nvPr/>
        </p:nvSpPr>
        <p:spPr>
          <a:xfrm>
            <a:off x="1246906" y="1537855"/>
            <a:ext cx="7716982" cy="4062651"/>
          </a:xfrm>
          <a:prstGeom prst="rect">
            <a:avLst/>
          </a:prstGeom>
          <a:noFill/>
        </p:spPr>
        <p:txBody>
          <a:bodyPr wrap="square" rtlCol="0">
            <a:spAutoFit/>
          </a:bodyPr>
          <a:lstStyle/>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Ascolto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attivo</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competenze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dialogiche</a:t>
            </a:r>
            <a:endParaRPr lang="en-US" sz="2400" dirty="0">
              <a:latin typeface="Baskerville" panose="02020502070401020303" pitchFamily="18" charset="0"/>
              <a:ea typeface="Baskerville" panose="02020502070401020303" pitchFamily="18" charset="0"/>
            </a:endParaRP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Ascolto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attivo</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ascolto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giudicante</a:t>
            </a:r>
            <a:endParaRPr lang="en-US" sz="2400" dirty="0">
              <a:latin typeface="Baskerville" panose="02020502070401020303" pitchFamily="18" charset="0"/>
              <a:ea typeface="Baskerville" panose="02020502070401020303" pitchFamily="18" charset="0"/>
            </a:endParaRP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Emozioni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connesse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all’essere</a:t>
            </a:r>
            <a:r>
              <a:rPr lang="en-US" sz="2400" dirty="0">
                <a:latin typeface="Baskerville" panose="02020502070401020303" pitchFamily="18" charset="0"/>
                <a:ea typeface="Baskerville" panose="02020502070401020303" pitchFamily="18" charset="0"/>
              </a:rPr>
              <a:t> o non </a:t>
            </a:r>
            <a:r>
              <a:rPr lang="en-US" sz="2400" dirty="0" err="1">
                <a:latin typeface="Baskerville" panose="02020502070401020303" pitchFamily="18" charset="0"/>
                <a:ea typeface="Baskerville" panose="02020502070401020303" pitchFamily="18" charset="0"/>
              </a:rPr>
              <a:t>essere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ascoltati</a:t>
            </a:r>
            <a:r>
              <a:rPr lang="en-US" sz="2400" dirty="0">
                <a:latin typeface="Baskerville" panose="02020502070401020303" pitchFamily="18" charset="0"/>
                <a:ea typeface="Baskerville" panose="02020502070401020303" pitchFamily="18" charset="0"/>
              </a:rPr>
              <a:t> </a:t>
            </a:r>
          </a:p>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Casi studio (</a:t>
            </a:r>
            <a:r>
              <a:rPr lang="en-US" sz="2400" dirty="0" err="1">
                <a:latin typeface="Baskerville" panose="02020502070401020303" pitchFamily="18" charset="0"/>
                <a:ea typeface="Baskerville" panose="02020502070401020303" pitchFamily="18" charset="0"/>
              </a:rPr>
              <a:t>l’arancia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contesa</a:t>
            </a:r>
            <a:r>
              <a:rPr lang="en-US" sz="2400" dirty="0">
                <a:latin typeface="Baskerville" panose="02020502070401020303" pitchFamily="18" charset="0"/>
                <a:ea typeface="Baskerville" panose="02020502070401020303" pitchFamily="18" charset="0"/>
              </a:rPr>
              <a:t>, il </a:t>
            </a:r>
            <a:r>
              <a:rPr lang="en-US" sz="2400" dirty="0" err="1">
                <a:latin typeface="Baskerville" panose="02020502070401020303" pitchFamily="18" charset="0"/>
                <a:ea typeface="Baskerville" panose="02020502070401020303" pitchFamily="18" charset="0"/>
              </a:rPr>
              <a:t>giudice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saggio</a:t>
            </a:r>
            <a:r>
              <a:rPr lang="en-US" sz="2400" dirty="0">
                <a:latin typeface="Baskerville" panose="02020502070401020303" pitchFamily="18" charset="0"/>
                <a:ea typeface="Baskerville" panose="02020502070401020303" pitchFamily="18" charset="0"/>
              </a:rPr>
              <a:t>)</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Cornici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implicite</a:t>
            </a:r>
            <a:r>
              <a:rPr lang="en-US" sz="2400" dirty="0">
                <a:latin typeface="Baskerville" panose="02020502070401020303" pitchFamily="18" charset="0"/>
                <a:ea typeface="Baskerville" panose="02020502070401020303" pitchFamily="18" charset="0"/>
              </a:rPr>
              <a:t> e come </a:t>
            </a:r>
            <a:r>
              <a:rPr lang="en-US" sz="2400" dirty="0" err="1">
                <a:latin typeface="Baskerville" panose="02020502070401020303" pitchFamily="18" charset="0"/>
                <a:ea typeface="Baskerville" panose="02020502070401020303" pitchFamily="18" charset="0"/>
              </a:rPr>
              <a:t>uscirne</a:t>
            </a:r>
            <a:endParaRPr lang="en-US" sz="2400" dirty="0">
              <a:latin typeface="Baskerville" panose="02020502070401020303" pitchFamily="18" charset="0"/>
              <a:ea typeface="Baskerville" panose="02020502070401020303" pitchFamily="18" charset="0"/>
            </a:endParaRPr>
          </a:p>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Le 7 </a:t>
            </a:r>
            <a:r>
              <a:rPr lang="en-US" sz="2400" dirty="0" err="1">
                <a:latin typeface="Baskerville" panose="02020502070401020303" pitchFamily="18" charset="0"/>
                <a:ea typeface="Baskerville" panose="02020502070401020303" pitchFamily="18" charset="0"/>
              </a:rPr>
              <a:t>regole</a:t>
            </a:r>
            <a:r>
              <a:rPr lang="en-US" sz="2400" dirty="0">
                <a:latin typeface="Baskerville" panose="02020502070401020303" pitchFamily="18" charset="0"/>
                <a:ea typeface="Baskerville" panose="02020502070401020303" pitchFamily="18" charset="0"/>
              </a:rPr>
              <a:t> dell’arte di </a:t>
            </a:r>
            <a:r>
              <a:rPr lang="en-US" sz="2400" dirty="0" err="1">
                <a:latin typeface="Baskerville" panose="02020502070401020303" pitchFamily="18" charset="0"/>
                <a:ea typeface="Baskerville" panose="02020502070401020303" pitchFamily="18" charset="0"/>
              </a:rPr>
              <a:t>ascoltare</a:t>
            </a:r>
            <a:endParaRPr lang="en-US" sz="2400" dirty="0">
              <a:latin typeface="Baskerville" panose="02020502070401020303" pitchFamily="18" charset="0"/>
              <a:ea typeface="Baskerville" panose="02020502070401020303" pitchFamily="18" charset="0"/>
            </a:endParaRPr>
          </a:p>
          <a:p>
            <a:pPr marL="342900" indent="-342900">
              <a:buClr>
                <a:srgbClr val="DD6515"/>
              </a:buClr>
              <a:buFont typeface="System Font Regular"/>
              <a:buChar char="⇢"/>
            </a:pPr>
            <a:r>
              <a:rPr lang="en-US" sz="2400" dirty="0">
                <a:latin typeface="Baskerville" panose="02020502070401020303" pitchFamily="18" charset="0"/>
                <a:ea typeface="Baskerville" panose="02020502070401020303" pitchFamily="18" charset="0"/>
              </a:rPr>
              <a:t>Alternative Dispute Resolution</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Gestione</a:t>
            </a:r>
            <a:r>
              <a:rPr lang="en-US" sz="2400" dirty="0">
                <a:latin typeface="Baskerville" panose="02020502070401020303" pitchFamily="18" charset="0"/>
                <a:ea typeface="Baskerville" panose="02020502070401020303" pitchFamily="18" charset="0"/>
              </a:rPr>
              <a:t> creative </a:t>
            </a:r>
            <a:r>
              <a:rPr lang="en-US" sz="2400" dirty="0" err="1">
                <a:latin typeface="Baskerville" panose="02020502070401020303" pitchFamily="18" charset="0"/>
                <a:ea typeface="Baskerville" panose="02020502070401020303" pitchFamily="18" charset="0"/>
              </a:rPr>
              <a:t>dei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conflitti</a:t>
            </a:r>
            <a:endParaRPr lang="en-US" sz="2400" dirty="0">
              <a:latin typeface="Baskerville" panose="02020502070401020303" pitchFamily="18" charset="0"/>
              <a:ea typeface="Baskerville" panose="02020502070401020303" pitchFamily="18" charset="0"/>
            </a:endParaRP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Diagramma</a:t>
            </a:r>
            <a:r>
              <a:rPr lang="en-US" sz="2400" dirty="0">
                <a:latin typeface="Baskerville" panose="02020502070401020303" pitchFamily="18" charset="0"/>
                <a:ea typeface="Baskerville" panose="02020502070401020303" pitchFamily="18" charset="0"/>
              </a:rPr>
              <a:t> di Kaner</a:t>
            </a:r>
          </a:p>
          <a:p>
            <a:pPr marL="342900" indent="-342900">
              <a:buClr>
                <a:srgbClr val="DD6515"/>
              </a:buClr>
              <a:buFont typeface="System Font Regular"/>
              <a:buChar char="⇢"/>
            </a:pPr>
            <a:r>
              <a:rPr lang="en-US" sz="2400" dirty="0" err="1">
                <a:latin typeface="Baskerville" panose="02020502070401020303" pitchFamily="18" charset="0"/>
                <a:ea typeface="Baskerville" panose="02020502070401020303" pitchFamily="18" charset="0"/>
              </a:rPr>
              <a:t>Mappe</a:t>
            </a:r>
            <a:r>
              <a:rPr lang="en-US" sz="2400" dirty="0">
                <a:latin typeface="Baskerville" panose="02020502070401020303" pitchFamily="18" charset="0"/>
                <a:ea typeface="Baskerville" panose="02020502070401020303" pitchFamily="18" charset="0"/>
              </a:rPr>
              <a:t> della </a:t>
            </a:r>
            <a:r>
              <a:rPr lang="en-US" sz="2400" dirty="0" err="1">
                <a:latin typeface="Baskerville" panose="02020502070401020303" pitchFamily="18" charset="0"/>
                <a:ea typeface="Baskerville" panose="02020502070401020303" pitchFamily="18" charset="0"/>
              </a:rPr>
              <a:t>progettazione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partecipata</a:t>
            </a:r>
            <a:endParaRPr lang="en-US" sz="2400" dirty="0">
              <a:latin typeface="Baskerville" panose="02020502070401020303" pitchFamily="18" charset="0"/>
              <a:ea typeface="Baskerville" panose="02020502070401020303" pitchFamily="18" charset="0"/>
            </a:endParaRPr>
          </a:p>
          <a:p>
            <a:endParaRPr lang="en-US" dirty="0"/>
          </a:p>
        </p:txBody>
      </p:sp>
    </p:spTree>
    <p:extLst>
      <p:ext uri="{BB962C8B-B14F-4D97-AF65-F5344CB8AC3E}">
        <p14:creationId xmlns:p14="http://schemas.microsoft.com/office/powerpoint/2010/main" val="309522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78617C-E997-A561-AAD5-CC48D67C260A}"/>
            </a:ext>
          </a:extLst>
        </p:cNvPr>
        <p:cNvGrpSpPr/>
        <p:nvPr/>
      </p:nvGrpSpPr>
      <p:grpSpPr>
        <a:xfrm>
          <a:off x="0" y="0"/>
          <a:ext cx="0" cy="0"/>
          <a:chOff x="0" y="0"/>
          <a:chExt cx="0" cy="0"/>
        </a:xfrm>
      </p:grpSpPr>
      <p:pic>
        <p:nvPicPr>
          <p:cNvPr id="4" name="Picture 3" descr="A colorful cartoon objects and text&#10;&#10;AI-generated content may be incorrect.">
            <a:extLst>
              <a:ext uri="{FF2B5EF4-FFF2-40B4-BE49-F238E27FC236}">
                <a16:creationId xmlns:a16="http://schemas.microsoft.com/office/drawing/2014/main" id="{41215092-4F35-EEE5-7C43-7F90DAFAA884}"/>
              </a:ext>
            </a:extLst>
          </p:cNvPr>
          <p:cNvPicPr>
            <a:picLocks noChangeAspect="1"/>
          </p:cNvPicPr>
          <p:nvPr/>
        </p:nvPicPr>
        <p:blipFill>
          <a:blip r:embed="rId2"/>
          <a:stretch>
            <a:fillRect/>
          </a:stretch>
        </p:blipFill>
        <p:spPr>
          <a:xfrm>
            <a:off x="4125235" y="643466"/>
            <a:ext cx="3941529" cy="5571067"/>
          </a:xfrm>
          <a:prstGeom prst="rect">
            <a:avLst/>
          </a:prstGeom>
        </p:spPr>
      </p:pic>
      <p:pic>
        <p:nvPicPr>
          <p:cNvPr id="8" name="Immagine 7" descr="Immagine che contiene design&#10;&#10;Descrizione generata automaticamente">
            <a:extLst>
              <a:ext uri="{FF2B5EF4-FFF2-40B4-BE49-F238E27FC236}">
                <a16:creationId xmlns:a16="http://schemas.microsoft.com/office/drawing/2014/main" id="{4198D2BC-ED3F-EEA1-C347-60D19071A614}"/>
              </a:ext>
            </a:extLst>
          </p:cNvPr>
          <p:cNvPicPr>
            <a:picLocks noChangeAspect="1"/>
          </p:cNvPicPr>
          <p:nvPr/>
        </p:nvPicPr>
        <p:blipFill rotWithShape="1">
          <a:blip r:embed="rId3"/>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150968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B24698-2DBF-755F-C8C2-654FB866AABC}"/>
            </a:ext>
          </a:extLst>
        </p:cNvPr>
        <p:cNvGrpSpPr/>
        <p:nvPr/>
      </p:nvGrpSpPr>
      <p:grpSpPr>
        <a:xfrm>
          <a:off x="0" y="0"/>
          <a:ext cx="0" cy="0"/>
          <a:chOff x="0" y="0"/>
          <a:chExt cx="0" cy="0"/>
        </a:xfrm>
      </p:grpSpPr>
      <p:pic>
        <p:nvPicPr>
          <p:cNvPr id="3" name="Picture 2" descr="A close-up of a text&#10;&#10;AI-generated content may be incorrect.">
            <a:extLst>
              <a:ext uri="{FF2B5EF4-FFF2-40B4-BE49-F238E27FC236}">
                <a16:creationId xmlns:a16="http://schemas.microsoft.com/office/drawing/2014/main" id="{95378D47-FAB5-601B-434F-D021BD1C655C}"/>
              </a:ext>
            </a:extLst>
          </p:cNvPr>
          <p:cNvPicPr>
            <a:picLocks noChangeAspect="1"/>
          </p:cNvPicPr>
          <p:nvPr/>
        </p:nvPicPr>
        <p:blipFill>
          <a:blip r:embed="rId2"/>
          <a:srcRect t="9442" b="18683"/>
          <a:stretch>
            <a:fillRect/>
          </a:stretch>
        </p:blipFill>
        <p:spPr>
          <a:xfrm>
            <a:off x="0" y="-1"/>
            <a:ext cx="12192000" cy="6858001"/>
          </a:xfrm>
          <a:prstGeom prst="rect">
            <a:avLst/>
          </a:prstGeom>
        </p:spPr>
      </p:pic>
    </p:spTree>
    <p:extLst>
      <p:ext uri="{BB962C8B-B14F-4D97-AF65-F5344CB8AC3E}">
        <p14:creationId xmlns:p14="http://schemas.microsoft.com/office/powerpoint/2010/main" val="253674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17B4-B362-0C6D-07FC-19709CBCB85B}"/>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ABFED3CD-BBAA-0029-37E5-19B0D7968E61}"/>
              </a:ext>
            </a:extLst>
          </p:cNvPr>
          <p:cNvSpPr/>
          <p:nvPr/>
        </p:nvSpPr>
        <p:spPr>
          <a:xfrm>
            <a:off x="1801086" y="1967345"/>
            <a:ext cx="8451273" cy="1323439"/>
          </a:xfrm>
          <a:prstGeom prst="rect">
            <a:avLst/>
          </a:prstGeom>
        </p:spPr>
        <p:txBody>
          <a:bodyPr wrap="square">
            <a:spAutoFit/>
          </a:bodyPr>
          <a:lstStyle/>
          <a:p>
            <a:r>
              <a:rPr lang="it-IT" sz="4000" dirty="0">
                <a:solidFill>
                  <a:schemeClr val="accent2">
                    <a:lumMod val="75000"/>
                  </a:schemeClr>
                </a:solidFill>
                <a:latin typeface="Baskerville" panose="02020502070401020303" pitchFamily="18" charset="0"/>
                <a:ea typeface="Baskerville" panose="02020502070401020303" pitchFamily="18" charset="0"/>
              </a:rPr>
              <a:t>Dai sistemi semplici ai sistemi complessi, </a:t>
            </a:r>
          </a:p>
          <a:p>
            <a:r>
              <a:rPr lang="it-IT" sz="4000" dirty="0">
                <a:solidFill>
                  <a:schemeClr val="accent2">
                    <a:lumMod val="75000"/>
                  </a:schemeClr>
                </a:solidFill>
                <a:latin typeface="Baskerville" panose="02020502070401020303" pitchFamily="18" charset="0"/>
                <a:ea typeface="Baskerville" panose="02020502070401020303" pitchFamily="18" charset="0"/>
              </a:rPr>
              <a:t>le sfide per l’amministrazione pubblica</a:t>
            </a:r>
            <a:endParaRPr lang="it-IT" sz="4000" dirty="0">
              <a:solidFill>
                <a:schemeClr val="accent2">
                  <a:lumMod val="75000"/>
                </a:schemeClr>
              </a:solidFill>
              <a:latin typeface="Baskerville" panose="02020502070401020303" pitchFamily="18" charset="0"/>
              <a:ea typeface="Baskerville" panose="02020502070401020303" pitchFamily="18" charset="0"/>
              <a:cs typeface="Tahoma" panose="020B0604030504040204" pitchFamily="34" charset="0"/>
            </a:endParaRPr>
          </a:p>
        </p:txBody>
      </p:sp>
      <p:pic>
        <p:nvPicPr>
          <p:cNvPr id="8" name="Immagine 7" descr="Immagine che contiene design&#10;&#10;Descrizione generata automaticamente">
            <a:extLst>
              <a:ext uri="{FF2B5EF4-FFF2-40B4-BE49-F238E27FC236}">
                <a16:creationId xmlns:a16="http://schemas.microsoft.com/office/drawing/2014/main" id="{554970A3-CED2-86C2-5778-7B7AAF05FBE9}"/>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9" name="Double Brace 8">
            <a:extLst>
              <a:ext uri="{FF2B5EF4-FFF2-40B4-BE49-F238E27FC236}">
                <a16:creationId xmlns:a16="http://schemas.microsoft.com/office/drawing/2014/main" id="{E6654429-14DD-4A67-97E1-AE0B49C70185}"/>
              </a:ext>
            </a:extLst>
          </p:cNvPr>
          <p:cNvSpPr/>
          <p:nvPr/>
        </p:nvSpPr>
        <p:spPr>
          <a:xfrm>
            <a:off x="1496291" y="1634836"/>
            <a:ext cx="8977745" cy="2147455"/>
          </a:xfrm>
          <a:prstGeom prst="bracePair">
            <a:avLst/>
          </a:prstGeom>
          <a:ln w="28575">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4440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8B0D-6AB2-4CD0-522C-DE2D878C9260}"/>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452A88E0-90D8-89B9-EE36-E9AC844B7DC1}"/>
              </a:ext>
            </a:extLst>
          </p:cNvPr>
          <p:cNvSpPr/>
          <p:nvPr/>
        </p:nvSpPr>
        <p:spPr>
          <a:xfrm>
            <a:off x="7105885" y="3829536"/>
            <a:ext cx="4572010" cy="646331"/>
          </a:xfrm>
          <a:prstGeom prst="rect">
            <a:avLst/>
          </a:prstGeom>
        </p:spPr>
        <p:txBody>
          <a:bodyPr wrap="square">
            <a:spAutoFit/>
          </a:bodyPr>
          <a:lstStyle/>
          <a:p>
            <a:r>
              <a:rPr lang="it-IT" dirty="0">
                <a:solidFill>
                  <a:schemeClr val="accent2">
                    <a:lumMod val="75000"/>
                  </a:schemeClr>
                </a:solidFill>
                <a:latin typeface="Baskerville" panose="02020502070401020303" pitchFamily="18" charset="0"/>
                <a:ea typeface="Baskerville" panose="02020502070401020303" pitchFamily="18" charset="0"/>
              </a:rPr>
              <a:t>Ludwig von </a:t>
            </a:r>
            <a:r>
              <a:rPr lang="it-IT" dirty="0" err="1">
                <a:solidFill>
                  <a:schemeClr val="accent2">
                    <a:lumMod val="75000"/>
                  </a:schemeClr>
                </a:solidFill>
                <a:latin typeface="Baskerville" panose="02020502070401020303" pitchFamily="18" charset="0"/>
                <a:ea typeface="Baskerville" panose="02020502070401020303" pitchFamily="18" charset="0"/>
              </a:rPr>
              <a:t>Bertalanaffy</a:t>
            </a:r>
            <a:r>
              <a:rPr lang="it-IT" dirty="0">
                <a:solidFill>
                  <a:schemeClr val="accent2">
                    <a:lumMod val="75000"/>
                  </a:schemeClr>
                </a:solidFill>
                <a:latin typeface="Baskerville" panose="02020502070401020303" pitchFamily="18" charset="0"/>
                <a:ea typeface="Baskerville" panose="02020502070401020303" pitchFamily="18" charset="0"/>
              </a:rPr>
              <a:t>, biologo, </a:t>
            </a:r>
          </a:p>
          <a:p>
            <a:r>
              <a:rPr lang="it-IT" dirty="0">
                <a:solidFill>
                  <a:schemeClr val="accent2">
                    <a:lumMod val="75000"/>
                  </a:schemeClr>
                </a:solidFill>
                <a:latin typeface="Baskerville" panose="02020502070401020303" pitchFamily="18" charset="0"/>
                <a:ea typeface="Baskerville" panose="02020502070401020303" pitchFamily="18" charset="0"/>
              </a:rPr>
              <a:t>«Teoria dei sistemi complessi»</a:t>
            </a:r>
            <a:endParaRPr lang="it-IT" dirty="0">
              <a:solidFill>
                <a:schemeClr val="accent2">
                  <a:lumMod val="75000"/>
                </a:schemeClr>
              </a:solidFill>
              <a:latin typeface="Baskerville" panose="02020502070401020303" pitchFamily="18" charset="0"/>
              <a:ea typeface="Baskerville" panose="02020502070401020303" pitchFamily="18" charset="0"/>
              <a:cs typeface="Tahoma" panose="020B0604030504040204" pitchFamily="34" charset="0"/>
            </a:endParaRPr>
          </a:p>
        </p:txBody>
      </p:sp>
      <p:sp>
        <p:nvSpPr>
          <p:cNvPr id="6" name="Doppia parentesi graffa 5">
            <a:extLst>
              <a:ext uri="{FF2B5EF4-FFF2-40B4-BE49-F238E27FC236}">
                <a16:creationId xmlns:a16="http://schemas.microsoft.com/office/drawing/2014/main" id="{FD5CF330-1D82-6696-2F24-E685394BC9D4}"/>
              </a:ext>
            </a:extLst>
          </p:cNvPr>
          <p:cNvSpPr/>
          <p:nvPr/>
        </p:nvSpPr>
        <p:spPr>
          <a:xfrm>
            <a:off x="6995717" y="3682536"/>
            <a:ext cx="3690659" cy="1042328"/>
          </a:xfrm>
          <a:prstGeom prst="bracePair">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 name="Rettangolo 1">
            <a:extLst>
              <a:ext uri="{FF2B5EF4-FFF2-40B4-BE49-F238E27FC236}">
                <a16:creationId xmlns:a16="http://schemas.microsoft.com/office/drawing/2014/main" id="{CEB54712-4783-1ECC-2745-DD530886F76E}"/>
              </a:ext>
            </a:extLst>
          </p:cNvPr>
          <p:cNvSpPr/>
          <p:nvPr/>
        </p:nvSpPr>
        <p:spPr>
          <a:xfrm>
            <a:off x="5906166" y="1849384"/>
            <a:ext cx="5194030" cy="2308324"/>
          </a:xfrm>
          <a:prstGeom prst="rect">
            <a:avLst/>
          </a:prstGeom>
        </p:spPr>
        <p:txBody>
          <a:bodyPr wrap="square">
            <a:spAutoFit/>
          </a:bodyPr>
          <a:lstStyle/>
          <a:p>
            <a:r>
              <a:rPr lang="it-IT" sz="2400" dirty="0">
                <a:solidFill>
                  <a:schemeClr val="accent2">
                    <a:lumMod val="75000"/>
                  </a:schemeClr>
                </a:solidFill>
                <a:latin typeface="Baskerville" panose="02020502070401020303" pitchFamily="18" charset="0"/>
                <a:ea typeface="Baskerville" panose="02020502070401020303" pitchFamily="18" charset="0"/>
              </a:rPr>
              <a:t>Complesso</a:t>
            </a:r>
            <a:r>
              <a:rPr lang="it-IT" sz="2400" dirty="0">
                <a:solidFill>
                  <a:srgbClr val="00B050"/>
                </a:solidFill>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è quel contesto in cui nessuno dei soggetti che lo compongono ha abbastanza potere, da solo, per orientarne l’evoluzione in una direzione voluta.</a:t>
            </a:r>
            <a:br>
              <a:rPr lang="it-IT" sz="2400" dirty="0">
                <a:latin typeface="Baskerville" panose="02020502070401020303" pitchFamily="18" charset="0"/>
                <a:ea typeface="Baskerville" panose="02020502070401020303" pitchFamily="18" charset="0"/>
              </a:rPr>
            </a:br>
            <a:endParaRPr lang="it-IT" sz="2400" dirty="0">
              <a:latin typeface="Baskerville" panose="02020502070401020303" pitchFamily="18" charset="0"/>
              <a:ea typeface="Baskerville" panose="02020502070401020303" pitchFamily="18" charset="0"/>
            </a:endParaRPr>
          </a:p>
        </p:txBody>
      </p:sp>
      <p:pic>
        <p:nvPicPr>
          <p:cNvPr id="8" name="Immagine 7" descr="Immagine che contiene design&#10;&#10;Descrizione generata automaticamente">
            <a:extLst>
              <a:ext uri="{FF2B5EF4-FFF2-40B4-BE49-F238E27FC236}">
                <a16:creationId xmlns:a16="http://schemas.microsoft.com/office/drawing/2014/main" id="{2F881232-66FC-538A-9BBD-A22207FFB15C}"/>
              </a:ext>
            </a:extLst>
          </p:cNvPr>
          <p:cNvPicPr>
            <a:picLocks noChangeAspect="1"/>
          </p:cNvPicPr>
          <p:nvPr/>
        </p:nvPicPr>
        <p:blipFill rotWithShape="1">
          <a:blip r:embed="rId2"/>
          <a:srcRect b="27030"/>
          <a:stretch/>
        </p:blipFill>
        <p:spPr>
          <a:xfrm>
            <a:off x="10702977" y="5575724"/>
            <a:ext cx="1489023" cy="1086549"/>
          </a:xfrm>
          <a:prstGeom prst="rect">
            <a:avLst/>
          </a:prstGeom>
        </p:spPr>
      </p:pic>
      <p:pic>
        <p:nvPicPr>
          <p:cNvPr id="4" name="Picture 3" descr="A close-up of a network&#10;&#10;AI-generated content may be incorrect.">
            <a:extLst>
              <a:ext uri="{FF2B5EF4-FFF2-40B4-BE49-F238E27FC236}">
                <a16:creationId xmlns:a16="http://schemas.microsoft.com/office/drawing/2014/main" id="{37251DB4-98BB-C680-9C81-EF4937FF3117}"/>
              </a:ext>
            </a:extLst>
          </p:cNvPr>
          <p:cNvPicPr>
            <a:picLocks noChangeAspect="1"/>
          </p:cNvPicPr>
          <p:nvPr/>
        </p:nvPicPr>
        <p:blipFill>
          <a:blip r:embed="rId3"/>
          <a:stretch>
            <a:fillRect/>
          </a:stretch>
        </p:blipFill>
        <p:spPr>
          <a:xfrm>
            <a:off x="662135" y="1377375"/>
            <a:ext cx="4660900" cy="4546600"/>
          </a:xfrm>
          <a:prstGeom prst="rect">
            <a:avLst/>
          </a:prstGeom>
        </p:spPr>
      </p:pic>
    </p:spTree>
    <p:extLst>
      <p:ext uri="{BB962C8B-B14F-4D97-AF65-F5344CB8AC3E}">
        <p14:creationId xmlns:p14="http://schemas.microsoft.com/office/powerpoint/2010/main" val="4037760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D461A-7DC2-4DC1-20C4-3A1915D5779B}"/>
            </a:ext>
          </a:extLst>
        </p:cNvPr>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708322DE-5201-6236-6B04-32880EE95D31}"/>
              </a:ext>
            </a:extLst>
          </p:cNvPr>
          <p:cNvSpPr txBox="1">
            <a:spLocks/>
          </p:cNvSpPr>
          <p:nvPr/>
        </p:nvSpPr>
        <p:spPr>
          <a:xfrm>
            <a:off x="1423567" y="1572011"/>
            <a:ext cx="10484654" cy="36621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3800" dirty="0">
                <a:solidFill>
                  <a:schemeClr val="accent2">
                    <a:lumMod val="75000"/>
                  </a:schemeClr>
                </a:solidFill>
                <a:latin typeface="Baskerville" panose="02020502070401020303" pitchFamily="18" charset="0"/>
                <a:ea typeface="Baskerville" panose="02020502070401020303" pitchFamily="18" charset="0"/>
              </a:rPr>
              <a:t>Quali implicazioni?</a:t>
            </a:r>
            <a:br>
              <a:rPr lang="it-IT" sz="3800" dirty="0">
                <a:solidFill>
                  <a:schemeClr val="accent2">
                    <a:lumMod val="75000"/>
                  </a:schemeClr>
                </a:solidFill>
                <a:latin typeface="Baskerville" panose="02020502070401020303" pitchFamily="18" charset="0"/>
                <a:ea typeface="Baskerville" panose="02020502070401020303" pitchFamily="18" charset="0"/>
              </a:rPr>
            </a:br>
            <a:endParaRPr lang="it-IT" sz="3800" dirty="0">
              <a:solidFill>
                <a:schemeClr val="accent2">
                  <a:lumMod val="75000"/>
                </a:schemeClr>
              </a:solidFill>
              <a:latin typeface="Baskerville" panose="02020502070401020303" pitchFamily="18" charset="0"/>
              <a:ea typeface="Baskerville" panose="02020502070401020303" pitchFamily="18" charset="0"/>
            </a:endParaRPr>
          </a:p>
          <a:p>
            <a:pPr marL="742950" indent="-742950" algn="l">
              <a:buFont typeface="+mj-lt"/>
              <a:buAutoNum type="arabicPeriod"/>
            </a:pPr>
            <a:r>
              <a:rPr lang="it-IT" sz="2600" dirty="0">
                <a:latin typeface="Baskerville" panose="02020502070401020303" pitchFamily="18" charset="0"/>
                <a:ea typeface="Baskerville" panose="02020502070401020303" pitchFamily="18" charset="0"/>
              </a:rPr>
              <a:t>Se vogliamo far evolvere qualcosa, dobbiamo coinvolgere tutti coloro che sono toccati dall’argomento in questione. </a:t>
            </a:r>
          </a:p>
          <a:p>
            <a:pPr marL="742950" indent="-742950" algn="l">
              <a:buFont typeface="+mj-lt"/>
              <a:buAutoNum type="arabicPeriod"/>
            </a:pPr>
            <a:r>
              <a:rPr lang="it-IT" sz="2600" dirty="0">
                <a:latin typeface="Baskerville" panose="02020502070401020303" pitchFamily="18" charset="0"/>
                <a:ea typeface="Baskerville" panose="02020502070401020303" pitchFamily="18" charset="0"/>
              </a:rPr>
              <a:t>Dobbiamo accogliere anche il fatto che la direzione che possiamo imprimere viene determinata dall’insieme degli attori. (Gestione creativa dei conflitti).</a:t>
            </a:r>
          </a:p>
          <a:p>
            <a:pPr marL="514350" indent="-514350" algn="l">
              <a:buFont typeface="+mj-lt"/>
              <a:buAutoNum type="arabicPeriod"/>
            </a:pPr>
            <a:r>
              <a:rPr lang="it-IT" sz="2600" dirty="0">
                <a:latin typeface="Baskerville" panose="02020502070401020303" pitchFamily="18" charset="0"/>
                <a:ea typeface="Baskerville" panose="02020502070401020303" pitchFamily="18" charset="0"/>
              </a:rPr>
              <a:t>   Dobbiamo saperlo fare.</a:t>
            </a:r>
          </a:p>
          <a:p>
            <a:pPr algn="l"/>
            <a:endParaRPr lang="it-IT" sz="38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EBE5D114-F0FB-EB35-F24B-95DB06718461}"/>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257406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6CB0-1137-4539-CFDC-BDF3301625E4}"/>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CEED5AA5-3ABF-65E5-490B-E588E3A0BE5D}"/>
              </a:ext>
            </a:extLst>
          </p:cNvPr>
          <p:cNvSpPr txBox="1"/>
          <p:nvPr/>
        </p:nvSpPr>
        <p:spPr>
          <a:xfrm>
            <a:off x="1426628" y="1881401"/>
            <a:ext cx="9467469" cy="1815882"/>
          </a:xfrm>
          <a:prstGeom prst="rect">
            <a:avLst/>
          </a:prstGeom>
          <a:noFill/>
        </p:spPr>
        <p:txBody>
          <a:bodyPr wrap="square" rtlCol="0">
            <a:spAutoFit/>
          </a:bodyPr>
          <a:lstStyle/>
          <a:p>
            <a:pPr>
              <a:buFont typeface="+mj-lt"/>
              <a:buAutoNum type="arabicPeriod"/>
            </a:pPr>
            <a:r>
              <a:rPr lang="it-IT" sz="2800" dirty="0">
                <a:latin typeface="Baskerville" panose="02020502070401020303" pitchFamily="18" charset="0"/>
                <a:ea typeface="Baskerville" panose="02020502070401020303" pitchFamily="18" charset="0"/>
              </a:rPr>
              <a:t> Cosa significa «collaborare»?</a:t>
            </a:r>
          </a:p>
          <a:p>
            <a:pPr>
              <a:buFont typeface="+mj-lt"/>
              <a:buAutoNum type="arabicPeriod"/>
            </a:pPr>
            <a:r>
              <a:rPr lang="it-IT" sz="2800" dirty="0">
                <a:latin typeface="Baskerville" panose="02020502070401020303" pitchFamily="18" charset="0"/>
                <a:ea typeface="Baskerville" panose="02020502070401020303" pitchFamily="18" charset="0"/>
              </a:rPr>
              <a:t> A chi «appartiene» la competenza?</a:t>
            </a:r>
          </a:p>
          <a:p>
            <a:pPr>
              <a:buFont typeface="+mj-lt"/>
              <a:buAutoNum type="arabicPeriod"/>
            </a:pPr>
            <a:r>
              <a:rPr lang="it-IT" sz="2800" dirty="0">
                <a:latin typeface="Baskerville" panose="02020502070401020303" pitchFamily="18" charset="0"/>
                <a:ea typeface="Baskerville" panose="02020502070401020303" pitchFamily="18" charset="0"/>
              </a:rPr>
              <a:t> Che cosa vuol dire «ascoltare» i miei interlocutori? </a:t>
            </a:r>
          </a:p>
          <a:p>
            <a:pPr>
              <a:buFont typeface="+mj-lt"/>
              <a:buAutoNum type="arabicPeriod"/>
            </a:pPr>
            <a:r>
              <a:rPr lang="it-IT" sz="2800" dirty="0">
                <a:latin typeface="Baskerville" panose="02020502070401020303" pitchFamily="18" charset="0"/>
                <a:ea typeface="Baskerville" panose="02020502070401020303" pitchFamily="18" charset="0"/>
              </a:rPr>
              <a:t> Come si arriva alla decisione?</a:t>
            </a:r>
          </a:p>
        </p:txBody>
      </p:sp>
      <p:sp>
        <p:nvSpPr>
          <p:cNvPr id="7" name="CasellaDiTesto 6">
            <a:extLst>
              <a:ext uri="{FF2B5EF4-FFF2-40B4-BE49-F238E27FC236}">
                <a16:creationId xmlns:a16="http://schemas.microsoft.com/office/drawing/2014/main" id="{FC360838-6E76-A0FC-4644-67B73BCC3756}"/>
              </a:ext>
            </a:extLst>
          </p:cNvPr>
          <p:cNvSpPr txBox="1"/>
          <p:nvPr/>
        </p:nvSpPr>
        <p:spPr>
          <a:xfrm>
            <a:off x="1426628" y="1032510"/>
            <a:ext cx="9733210" cy="752257"/>
          </a:xfrm>
          <a:prstGeom prst="rect">
            <a:avLst/>
          </a:prstGeom>
          <a:noFill/>
        </p:spPr>
        <p:txBody>
          <a:bodyPr wrap="square" rtlCol="0">
            <a:spAutoFit/>
          </a:bodyPr>
          <a:lstStyle/>
          <a:p>
            <a:pPr>
              <a:lnSpc>
                <a:spcPct val="150000"/>
              </a:lnSpc>
            </a:pPr>
            <a:r>
              <a:rPr lang="it-IT" sz="3200" dirty="0">
                <a:solidFill>
                  <a:schemeClr val="accent2">
                    <a:lumMod val="75000"/>
                  </a:schemeClr>
                </a:solidFill>
                <a:latin typeface="Baskerville" panose="02020502070401020303" pitchFamily="18" charset="0"/>
                <a:ea typeface="Baskerville" panose="02020502070401020303" pitchFamily="18" charset="0"/>
              </a:rPr>
              <a:t>Un nuovo approccio</a:t>
            </a:r>
          </a:p>
        </p:txBody>
      </p:sp>
      <p:pic>
        <p:nvPicPr>
          <p:cNvPr id="5" name="Immagine 4" descr="Immagine che contiene design&#10;&#10;Descrizione generata automaticamente">
            <a:extLst>
              <a:ext uri="{FF2B5EF4-FFF2-40B4-BE49-F238E27FC236}">
                <a16:creationId xmlns:a16="http://schemas.microsoft.com/office/drawing/2014/main" id="{14A024FA-3EAC-871A-E280-0B47EC273091}"/>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1346926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36E0-4739-A025-BC3E-9149723F23FC}"/>
            </a:ext>
          </a:extLst>
        </p:cNvPr>
        <p:cNvGrpSpPr/>
        <p:nvPr/>
      </p:nvGrpSpPr>
      <p:grpSpPr>
        <a:xfrm>
          <a:off x="0" y="0"/>
          <a:ext cx="0" cy="0"/>
          <a:chOff x="0" y="0"/>
          <a:chExt cx="0" cy="0"/>
        </a:xfrm>
      </p:grpSpPr>
      <p:pic>
        <p:nvPicPr>
          <p:cNvPr id="4" name="Immagine 3" descr="Immagine che contiene design&#10;&#10;Descrizione generata automaticamente">
            <a:extLst>
              <a:ext uri="{FF2B5EF4-FFF2-40B4-BE49-F238E27FC236}">
                <a16:creationId xmlns:a16="http://schemas.microsoft.com/office/drawing/2014/main" id="{3CE23D42-515C-E037-6BA1-DACE10CC5717}"/>
              </a:ext>
            </a:extLst>
          </p:cNvPr>
          <p:cNvPicPr>
            <a:picLocks noChangeAspect="1"/>
          </p:cNvPicPr>
          <p:nvPr/>
        </p:nvPicPr>
        <p:blipFill rotWithShape="1">
          <a:blip r:embed="rId2"/>
          <a:srcRect b="27030"/>
          <a:stretch/>
        </p:blipFill>
        <p:spPr>
          <a:xfrm>
            <a:off x="10702977" y="5575724"/>
            <a:ext cx="1489023" cy="1086549"/>
          </a:xfrm>
          <a:prstGeom prst="rect">
            <a:avLst/>
          </a:prstGeom>
        </p:spPr>
      </p:pic>
      <p:pic>
        <p:nvPicPr>
          <p:cNvPr id="6" name="Picture 5" descr="A person sitting in a chair&#10;&#10;AI-generated content may be incorrect.">
            <a:extLst>
              <a:ext uri="{FF2B5EF4-FFF2-40B4-BE49-F238E27FC236}">
                <a16:creationId xmlns:a16="http://schemas.microsoft.com/office/drawing/2014/main" id="{4F311CD4-2BFF-1231-969E-93E89C7058C6}"/>
              </a:ext>
            </a:extLst>
          </p:cNvPr>
          <p:cNvPicPr>
            <a:picLocks noChangeAspect="1"/>
          </p:cNvPicPr>
          <p:nvPr/>
        </p:nvPicPr>
        <p:blipFill>
          <a:blip r:embed="rId3"/>
          <a:stretch>
            <a:fillRect/>
          </a:stretch>
        </p:blipFill>
        <p:spPr>
          <a:xfrm>
            <a:off x="1805246" y="1341231"/>
            <a:ext cx="1432979" cy="2062860"/>
          </a:xfrm>
          <a:prstGeom prst="rect">
            <a:avLst/>
          </a:prstGeom>
        </p:spPr>
      </p:pic>
      <p:sp>
        <p:nvSpPr>
          <p:cNvPr id="7" name="TextBox 6">
            <a:extLst>
              <a:ext uri="{FF2B5EF4-FFF2-40B4-BE49-F238E27FC236}">
                <a16:creationId xmlns:a16="http://schemas.microsoft.com/office/drawing/2014/main" id="{BD5041DB-8372-39B1-7B0F-DC65FE4A6500}"/>
              </a:ext>
            </a:extLst>
          </p:cNvPr>
          <p:cNvSpPr txBox="1"/>
          <p:nvPr/>
        </p:nvSpPr>
        <p:spPr>
          <a:xfrm>
            <a:off x="1537252" y="437322"/>
            <a:ext cx="3246782" cy="523220"/>
          </a:xfrm>
          <a:prstGeom prst="rect">
            <a:avLst/>
          </a:prstGeom>
          <a:noFill/>
        </p:spPr>
        <p:txBody>
          <a:bodyPr wrap="square" rtlCol="0">
            <a:spAutoFit/>
          </a:bodyPr>
          <a:lstStyle/>
          <a:p>
            <a:r>
              <a:rPr lang="en-US" sz="2800" dirty="0">
                <a:solidFill>
                  <a:srgbClr val="DD6515"/>
                </a:solidFill>
                <a:latin typeface="Baskerville" panose="02020502070401020303" pitchFamily="18" charset="0"/>
                <a:ea typeface="Baskerville" panose="02020502070401020303" pitchFamily="18" charset="0"/>
              </a:rPr>
              <a:t>Sistema semplice</a:t>
            </a:r>
          </a:p>
        </p:txBody>
      </p:sp>
      <p:sp>
        <p:nvSpPr>
          <p:cNvPr id="8" name="TextBox 7">
            <a:extLst>
              <a:ext uri="{FF2B5EF4-FFF2-40B4-BE49-F238E27FC236}">
                <a16:creationId xmlns:a16="http://schemas.microsoft.com/office/drawing/2014/main" id="{6CA576E6-D65E-DDD3-63DD-96FBBC39AE73}"/>
              </a:ext>
            </a:extLst>
          </p:cNvPr>
          <p:cNvSpPr txBox="1"/>
          <p:nvPr/>
        </p:nvSpPr>
        <p:spPr>
          <a:xfrm>
            <a:off x="7891678" y="589722"/>
            <a:ext cx="3246782" cy="523220"/>
          </a:xfrm>
          <a:prstGeom prst="rect">
            <a:avLst/>
          </a:prstGeom>
          <a:noFill/>
        </p:spPr>
        <p:txBody>
          <a:bodyPr wrap="square" rtlCol="0">
            <a:spAutoFit/>
          </a:bodyPr>
          <a:lstStyle/>
          <a:p>
            <a:r>
              <a:rPr lang="en-US" sz="2800" dirty="0">
                <a:solidFill>
                  <a:srgbClr val="DD6515"/>
                </a:solidFill>
                <a:latin typeface="Baskerville" panose="02020502070401020303" pitchFamily="18" charset="0"/>
                <a:ea typeface="Baskerville" panose="02020502070401020303" pitchFamily="18" charset="0"/>
              </a:rPr>
              <a:t>Sistema </a:t>
            </a:r>
            <a:r>
              <a:rPr lang="en-US" sz="2800" dirty="0" err="1">
                <a:solidFill>
                  <a:srgbClr val="DD6515"/>
                </a:solidFill>
                <a:latin typeface="Baskerville" panose="02020502070401020303" pitchFamily="18" charset="0"/>
                <a:ea typeface="Baskerville" panose="02020502070401020303" pitchFamily="18" charset="0"/>
              </a:rPr>
              <a:t>complesso</a:t>
            </a:r>
            <a:endParaRPr lang="en-US" sz="2800" dirty="0">
              <a:solidFill>
                <a:srgbClr val="DD6515"/>
              </a:solidFill>
              <a:latin typeface="Baskerville" panose="02020502070401020303" pitchFamily="18" charset="0"/>
              <a:ea typeface="Baskerville" panose="02020502070401020303" pitchFamily="18" charset="0"/>
            </a:endParaRPr>
          </a:p>
        </p:txBody>
      </p:sp>
      <p:sp>
        <p:nvSpPr>
          <p:cNvPr id="10" name="Oval Callout 9">
            <a:extLst>
              <a:ext uri="{FF2B5EF4-FFF2-40B4-BE49-F238E27FC236}">
                <a16:creationId xmlns:a16="http://schemas.microsoft.com/office/drawing/2014/main" id="{27781218-2A5B-0EAC-B5D0-56E816A01985}"/>
              </a:ext>
            </a:extLst>
          </p:cNvPr>
          <p:cNvSpPr/>
          <p:nvPr/>
        </p:nvSpPr>
        <p:spPr>
          <a:xfrm>
            <a:off x="3220279" y="1138308"/>
            <a:ext cx="1432979" cy="756753"/>
          </a:xfrm>
          <a:prstGeom prst="wedgeEllipseCallout">
            <a:avLst/>
          </a:prstGeom>
          <a:noFill/>
          <a:ln>
            <a:solidFill>
              <a:srgbClr val="DD65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391BB6-2E6C-41B2-9277-3B557BF6FFEB}"/>
              </a:ext>
            </a:extLst>
          </p:cNvPr>
          <p:cNvSpPr txBox="1"/>
          <p:nvPr/>
        </p:nvSpPr>
        <p:spPr>
          <a:xfrm>
            <a:off x="3621057" y="1338468"/>
            <a:ext cx="1083465" cy="400110"/>
          </a:xfrm>
          <a:prstGeom prst="rect">
            <a:avLst/>
          </a:prstGeom>
          <a:noFill/>
        </p:spPr>
        <p:txBody>
          <a:bodyPr wrap="square" rtlCol="0">
            <a:spAutoFit/>
          </a:bodyPr>
          <a:lstStyle/>
          <a:p>
            <a:r>
              <a:rPr lang="en-US" sz="2000" i="1" dirty="0"/>
              <a:t>A!</a:t>
            </a:r>
          </a:p>
        </p:txBody>
      </p:sp>
      <p:pic>
        <p:nvPicPr>
          <p:cNvPr id="13" name="Picture 12" descr="A pyramid with different colors of the pyramid&#10;&#10;AI-generated content may be incorrect.">
            <a:extLst>
              <a:ext uri="{FF2B5EF4-FFF2-40B4-BE49-F238E27FC236}">
                <a16:creationId xmlns:a16="http://schemas.microsoft.com/office/drawing/2014/main" id="{4ABC3F15-E5D7-213F-D26A-06FEB32B5E40}"/>
              </a:ext>
            </a:extLst>
          </p:cNvPr>
          <p:cNvPicPr>
            <a:picLocks noChangeAspect="1"/>
          </p:cNvPicPr>
          <p:nvPr/>
        </p:nvPicPr>
        <p:blipFill>
          <a:blip r:embed="rId4"/>
          <a:srcRect r="8771" b="13439"/>
          <a:stretch>
            <a:fillRect/>
          </a:stretch>
        </p:blipFill>
        <p:spPr>
          <a:xfrm>
            <a:off x="1805246" y="3557827"/>
            <a:ext cx="2119054" cy="2082696"/>
          </a:xfrm>
          <a:prstGeom prst="rect">
            <a:avLst/>
          </a:prstGeom>
        </p:spPr>
      </p:pic>
      <p:pic>
        <p:nvPicPr>
          <p:cNvPr id="15" name="Picture 14" descr="A blue and orange background&#10;&#10;AI-generated content may be incorrect.">
            <a:extLst>
              <a:ext uri="{FF2B5EF4-FFF2-40B4-BE49-F238E27FC236}">
                <a16:creationId xmlns:a16="http://schemas.microsoft.com/office/drawing/2014/main" id="{04A0599C-9F95-B4D1-D518-0E226C41CDA1}"/>
              </a:ext>
            </a:extLst>
          </p:cNvPr>
          <p:cNvPicPr>
            <a:picLocks noChangeAspect="1"/>
          </p:cNvPicPr>
          <p:nvPr/>
        </p:nvPicPr>
        <p:blipFill>
          <a:blip r:embed="rId5"/>
          <a:stretch>
            <a:fillRect/>
          </a:stretch>
        </p:blipFill>
        <p:spPr>
          <a:xfrm>
            <a:off x="7839913" y="3810638"/>
            <a:ext cx="2495076" cy="2407014"/>
          </a:xfrm>
          <a:prstGeom prst="rect">
            <a:avLst/>
          </a:prstGeom>
        </p:spPr>
      </p:pic>
      <p:sp>
        <p:nvSpPr>
          <p:cNvPr id="16" name="TextBox 15">
            <a:extLst>
              <a:ext uri="{FF2B5EF4-FFF2-40B4-BE49-F238E27FC236}">
                <a16:creationId xmlns:a16="http://schemas.microsoft.com/office/drawing/2014/main" id="{ABF650F9-2545-D3A1-0EA7-49F8D757BB7F}"/>
              </a:ext>
            </a:extLst>
          </p:cNvPr>
          <p:cNvSpPr txBox="1"/>
          <p:nvPr/>
        </p:nvSpPr>
        <p:spPr>
          <a:xfrm>
            <a:off x="2314161" y="5930356"/>
            <a:ext cx="1432979" cy="369332"/>
          </a:xfrm>
          <a:prstGeom prst="rect">
            <a:avLst/>
          </a:prstGeom>
          <a:noFill/>
        </p:spPr>
        <p:txBody>
          <a:bodyPr wrap="square" rtlCol="0">
            <a:spAutoFit/>
          </a:bodyPr>
          <a:lstStyle/>
          <a:p>
            <a:r>
              <a:rPr lang="en-US" dirty="0">
                <a:solidFill>
                  <a:srgbClr val="DD6515"/>
                </a:solidFill>
                <a:latin typeface="Baskerville" panose="02020502070401020303" pitchFamily="18" charset="0"/>
                <a:ea typeface="Baskerville" panose="02020502070401020303" pitchFamily="18" charset="0"/>
              </a:rPr>
              <a:t>A o quasi A</a:t>
            </a:r>
          </a:p>
        </p:txBody>
      </p:sp>
      <p:pic>
        <p:nvPicPr>
          <p:cNvPr id="17" name="Picture 16" descr="A person sitting in a chair&#10;&#10;AI-generated content may be incorrect.">
            <a:extLst>
              <a:ext uri="{FF2B5EF4-FFF2-40B4-BE49-F238E27FC236}">
                <a16:creationId xmlns:a16="http://schemas.microsoft.com/office/drawing/2014/main" id="{53A8FC5F-EEE1-65E9-6C24-C250A7254273}"/>
              </a:ext>
            </a:extLst>
          </p:cNvPr>
          <p:cNvPicPr>
            <a:picLocks noChangeAspect="1"/>
          </p:cNvPicPr>
          <p:nvPr/>
        </p:nvPicPr>
        <p:blipFill>
          <a:blip r:embed="rId3"/>
          <a:stretch>
            <a:fillRect/>
          </a:stretch>
        </p:blipFill>
        <p:spPr>
          <a:xfrm>
            <a:off x="7977446" y="1493631"/>
            <a:ext cx="1432979" cy="2062860"/>
          </a:xfrm>
          <a:prstGeom prst="rect">
            <a:avLst/>
          </a:prstGeom>
        </p:spPr>
      </p:pic>
      <p:sp>
        <p:nvSpPr>
          <p:cNvPr id="18" name="Oval Callout 17">
            <a:extLst>
              <a:ext uri="{FF2B5EF4-FFF2-40B4-BE49-F238E27FC236}">
                <a16:creationId xmlns:a16="http://schemas.microsoft.com/office/drawing/2014/main" id="{49F578F4-AF88-CD36-0B3B-B1FC8F888DEC}"/>
              </a:ext>
            </a:extLst>
          </p:cNvPr>
          <p:cNvSpPr/>
          <p:nvPr/>
        </p:nvSpPr>
        <p:spPr>
          <a:xfrm>
            <a:off x="9392479" y="1290708"/>
            <a:ext cx="1432979" cy="756753"/>
          </a:xfrm>
          <a:prstGeom prst="wedgeEllipseCallout">
            <a:avLst/>
          </a:prstGeom>
          <a:noFill/>
          <a:ln>
            <a:solidFill>
              <a:srgbClr val="DD65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77C40E7-1ADA-1A42-719A-7F295A56D7A9}"/>
              </a:ext>
            </a:extLst>
          </p:cNvPr>
          <p:cNvSpPr txBox="1"/>
          <p:nvPr/>
        </p:nvSpPr>
        <p:spPr>
          <a:xfrm>
            <a:off x="9793257" y="1490868"/>
            <a:ext cx="1083465" cy="400110"/>
          </a:xfrm>
          <a:prstGeom prst="rect">
            <a:avLst/>
          </a:prstGeom>
          <a:noFill/>
        </p:spPr>
        <p:txBody>
          <a:bodyPr wrap="square" rtlCol="0">
            <a:spAutoFit/>
          </a:bodyPr>
          <a:lstStyle/>
          <a:p>
            <a:r>
              <a:rPr lang="en-US" sz="2000" i="1" dirty="0"/>
              <a:t>A!</a:t>
            </a:r>
          </a:p>
        </p:txBody>
      </p:sp>
      <p:sp>
        <p:nvSpPr>
          <p:cNvPr id="20" name="TextBox 19">
            <a:extLst>
              <a:ext uri="{FF2B5EF4-FFF2-40B4-BE49-F238E27FC236}">
                <a16:creationId xmlns:a16="http://schemas.microsoft.com/office/drawing/2014/main" id="{4D2A4A7B-B348-5C67-AC62-592663031385}"/>
              </a:ext>
            </a:extLst>
          </p:cNvPr>
          <p:cNvSpPr txBox="1"/>
          <p:nvPr/>
        </p:nvSpPr>
        <p:spPr>
          <a:xfrm>
            <a:off x="6943311" y="5435056"/>
            <a:ext cx="562389" cy="369332"/>
          </a:xfrm>
          <a:prstGeom prst="rect">
            <a:avLst/>
          </a:prstGeom>
          <a:noFill/>
        </p:spPr>
        <p:txBody>
          <a:bodyPr wrap="square" rtlCol="0">
            <a:spAutoFit/>
          </a:bodyPr>
          <a:lstStyle/>
          <a:p>
            <a:r>
              <a:rPr lang="en-US" dirty="0">
                <a:solidFill>
                  <a:srgbClr val="DD6515"/>
                </a:solidFill>
                <a:latin typeface="Baskerville" panose="02020502070401020303" pitchFamily="18" charset="0"/>
                <a:ea typeface="Baskerville" panose="02020502070401020303" pitchFamily="18" charset="0"/>
              </a:rPr>
              <a:t>B</a:t>
            </a:r>
          </a:p>
        </p:txBody>
      </p:sp>
      <p:sp>
        <p:nvSpPr>
          <p:cNvPr id="21" name="TextBox 20">
            <a:extLst>
              <a:ext uri="{FF2B5EF4-FFF2-40B4-BE49-F238E27FC236}">
                <a16:creationId xmlns:a16="http://schemas.microsoft.com/office/drawing/2014/main" id="{2D352F92-3B73-444F-9D5A-5115047242E4}"/>
              </a:ext>
            </a:extLst>
          </p:cNvPr>
          <p:cNvSpPr txBox="1"/>
          <p:nvPr/>
        </p:nvSpPr>
        <p:spPr>
          <a:xfrm>
            <a:off x="8562561" y="6444706"/>
            <a:ext cx="562389" cy="369332"/>
          </a:xfrm>
          <a:prstGeom prst="rect">
            <a:avLst/>
          </a:prstGeom>
          <a:noFill/>
        </p:spPr>
        <p:txBody>
          <a:bodyPr wrap="square" rtlCol="0">
            <a:spAutoFit/>
          </a:bodyPr>
          <a:lstStyle/>
          <a:p>
            <a:r>
              <a:rPr lang="en-US" dirty="0">
                <a:solidFill>
                  <a:srgbClr val="DD6515"/>
                </a:solidFill>
                <a:latin typeface="Baskerville" panose="02020502070401020303" pitchFamily="18" charset="0"/>
                <a:ea typeface="Baskerville" panose="02020502070401020303" pitchFamily="18" charset="0"/>
              </a:rPr>
              <a:t>D</a:t>
            </a:r>
          </a:p>
        </p:txBody>
      </p:sp>
      <p:sp>
        <p:nvSpPr>
          <p:cNvPr id="22" name="TextBox 21">
            <a:extLst>
              <a:ext uri="{FF2B5EF4-FFF2-40B4-BE49-F238E27FC236}">
                <a16:creationId xmlns:a16="http://schemas.microsoft.com/office/drawing/2014/main" id="{6A2CAB31-2F9C-F003-1638-FFFB01013AA8}"/>
              </a:ext>
            </a:extLst>
          </p:cNvPr>
          <p:cNvSpPr txBox="1"/>
          <p:nvPr/>
        </p:nvSpPr>
        <p:spPr>
          <a:xfrm>
            <a:off x="10524711" y="5187406"/>
            <a:ext cx="562389" cy="369332"/>
          </a:xfrm>
          <a:prstGeom prst="rect">
            <a:avLst/>
          </a:prstGeom>
          <a:noFill/>
        </p:spPr>
        <p:txBody>
          <a:bodyPr wrap="square" rtlCol="0">
            <a:spAutoFit/>
          </a:bodyPr>
          <a:lstStyle/>
          <a:p>
            <a:r>
              <a:rPr lang="en-US" dirty="0">
                <a:solidFill>
                  <a:srgbClr val="DD6515"/>
                </a:solidFill>
                <a:latin typeface="Baskerville" panose="02020502070401020303" pitchFamily="18" charset="0"/>
                <a:ea typeface="Baskerville" panose="02020502070401020303" pitchFamily="18" charset="0"/>
              </a:rPr>
              <a:t>F</a:t>
            </a:r>
          </a:p>
        </p:txBody>
      </p:sp>
      <p:cxnSp>
        <p:nvCxnSpPr>
          <p:cNvPr id="24" name="Straight Arrow Connector 23">
            <a:extLst>
              <a:ext uri="{FF2B5EF4-FFF2-40B4-BE49-F238E27FC236}">
                <a16:creationId xmlns:a16="http://schemas.microsoft.com/office/drawing/2014/main" id="{B8A1D278-2558-964E-8866-F3F189AF6118}"/>
              </a:ext>
            </a:extLst>
          </p:cNvPr>
          <p:cNvCxnSpPr/>
          <p:nvPr/>
        </p:nvCxnSpPr>
        <p:spPr>
          <a:xfrm flipV="1">
            <a:off x="7296150" y="5029200"/>
            <a:ext cx="1123950" cy="527538"/>
          </a:xfrm>
          <a:prstGeom prst="straightConnector1">
            <a:avLst/>
          </a:prstGeom>
          <a:ln w="28575">
            <a:solidFill>
              <a:srgbClr val="DD651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35E658-0844-4207-465D-B36093F17B4C}"/>
              </a:ext>
            </a:extLst>
          </p:cNvPr>
          <p:cNvCxnSpPr>
            <a:cxnSpLocks/>
            <a:stCxn id="21" idx="0"/>
          </p:cNvCxnSpPr>
          <p:nvPr/>
        </p:nvCxnSpPr>
        <p:spPr>
          <a:xfrm flipV="1">
            <a:off x="8843756" y="5298803"/>
            <a:ext cx="145566" cy="1145903"/>
          </a:xfrm>
          <a:prstGeom prst="straightConnector1">
            <a:avLst/>
          </a:prstGeom>
          <a:ln w="28575">
            <a:solidFill>
              <a:srgbClr val="DD651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08BF2A0-AB4D-B225-A8A2-C5673D4FD9E7}"/>
              </a:ext>
            </a:extLst>
          </p:cNvPr>
          <p:cNvCxnSpPr>
            <a:cxnSpLocks/>
            <a:stCxn id="22" idx="1"/>
          </p:cNvCxnSpPr>
          <p:nvPr/>
        </p:nvCxnSpPr>
        <p:spPr>
          <a:xfrm flipH="1" flipV="1">
            <a:off x="9134889" y="4615319"/>
            <a:ext cx="1389822" cy="756753"/>
          </a:xfrm>
          <a:prstGeom prst="straightConnector1">
            <a:avLst/>
          </a:prstGeom>
          <a:ln w="28575">
            <a:solidFill>
              <a:srgbClr val="DD651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08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45332-4266-1F28-9D05-0A967FB51401}"/>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450461A5-49B0-2E31-8B95-25FBF74DEFA7}"/>
              </a:ext>
            </a:extLst>
          </p:cNvPr>
          <p:cNvSpPr txBox="1"/>
          <p:nvPr/>
        </p:nvSpPr>
        <p:spPr>
          <a:xfrm>
            <a:off x="1200150" y="1860380"/>
            <a:ext cx="9646526" cy="3539430"/>
          </a:xfrm>
          <a:prstGeom prst="rect">
            <a:avLst/>
          </a:prstGeom>
          <a:noFill/>
        </p:spPr>
        <p:txBody>
          <a:bodyPr wrap="square" rtlCol="0">
            <a:spAutoFit/>
          </a:bodyPr>
          <a:lstStyle/>
          <a:p>
            <a:r>
              <a:rPr lang="it-IT" sz="2800" dirty="0">
                <a:latin typeface="Baskerville" panose="02020502070401020303" pitchFamily="18" charset="0"/>
                <a:ea typeface="Baskerville" panose="02020502070401020303" pitchFamily="18" charset="0"/>
              </a:rPr>
              <a:t>In un sistema semplice, solo chi decide ha la visione dell’insieme e di dove vuole arrivare. Tutti gli altri eseguono con differenti funzioni. Tutto è parcellizzato. Collaborare significa fare il compito che ci è stato assegnato.</a:t>
            </a:r>
          </a:p>
          <a:p>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In un sistema complesso, dobbiamo coinvolgere tutti nella visione generale del problema, della situazione; tutti contribuiscono a definirne le caratteristiche.</a:t>
            </a:r>
          </a:p>
        </p:txBody>
      </p:sp>
      <p:sp>
        <p:nvSpPr>
          <p:cNvPr id="7" name="CasellaDiTesto 6">
            <a:extLst>
              <a:ext uri="{FF2B5EF4-FFF2-40B4-BE49-F238E27FC236}">
                <a16:creationId xmlns:a16="http://schemas.microsoft.com/office/drawing/2014/main" id="{006173A7-0A5B-1CFA-BE14-A57887CE3C20}"/>
              </a:ext>
            </a:extLst>
          </p:cNvPr>
          <p:cNvSpPr txBox="1"/>
          <p:nvPr/>
        </p:nvSpPr>
        <p:spPr>
          <a:xfrm>
            <a:off x="1112520" y="1032510"/>
            <a:ext cx="6960870" cy="752257"/>
          </a:xfrm>
          <a:prstGeom prst="rect">
            <a:avLst/>
          </a:prstGeom>
          <a:noFill/>
        </p:spPr>
        <p:txBody>
          <a:bodyPr wrap="square" rtlCol="0">
            <a:spAutoFit/>
          </a:bodyPr>
          <a:lstStyle/>
          <a:p>
            <a:pPr>
              <a:lnSpc>
                <a:spcPct val="150000"/>
              </a:lnSpc>
            </a:pPr>
            <a:r>
              <a:rPr lang="it-IT" sz="3200" dirty="0">
                <a:solidFill>
                  <a:schemeClr val="accent2">
                    <a:lumMod val="75000"/>
                  </a:schemeClr>
                </a:solidFill>
                <a:latin typeface="Baskerville" panose="02020502070401020303" pitchFamily="18" charset="0"/>
                <a:ea typeface="Baskerville" panose="02020502070401020303" pitchFamily="18" charset="0"/>
              </a:rPr>
              <a:t>1. Cosa significa collaborare?</a:t>
            </a:r>
          </a:p>
        </p:txBody>
      </p:sp>
      <p:sp>
        <p:nvSpPr>
          <p:cNvPr id="8" name="CasellaDiTesto 7">
            <a:extLst>
              <a:ext uri="{FF2B5EF4-FFF2-40B4-BE49-F238E27FC236}">
                <a16:creationId xmlns:a16="http://schemas.microsoft.com/office/drawing/2014/main" id="{2B02CF2E-176C-14E5-A739-CA1D6051A140}"/>
              </a:ext>
            </a:extLst>
          </p:cNvPr>
          <p:cNvSpPr txBox="1"/>
          <p:nvPr/>
        </p:nvSpPr>
        <p:spPr>
          <a:xfrm>
            <a:off x="6250276" y="5340061"/>
            <a:ext cx="3930767" cy="587277"/>
          </a:xfrm>
          <a:prstGeom prst="rect">
            <a:avLst/>
          </a:prstGeom>
          <a:noFill/>
        </p:spPr>
        <p:txBody>
          <a:bodyPr wrap="square" rtlCol="0">
            <a:spAutoFit/>
          </a:bodyPr>
          <a:lstStyle/>
          <a:p>
            <a:pPr>
              <a:lnSpc>
                <a:spcPct val="150000"/>
              </a:lnSpc>
            </a:pPr>
            <a:r>
              <a:rPr lang="it-IT" sz="2400" dirty="0" err="1">
                <a:solidFill>
                  <a:schemeClr val="accent2">
                    <a:lumMod val="75000"/>
                  </a:schemeClr>
                </a:solidFill>
                <a:latin typeface="Baskerville" panose="02020502070401020303" pitchFamily="18" charset="0"/>
                <a:ea typeface="Baskerville" panose="02020502070401020303" pitchFamily="18" charset="0"/>
              </a:rPr>
              <a:t>Problem</a:t>
            </a:r>
            <a:r>
              <a:rPr lang="it-IT" sz="2400" dirty="0">
                <a:solidFill>
                  <a:schemeClr val="accent2">
                    <a:lumMod val="75000"/>
                  </a:schemeClr>
                </a:solidFill>
                <a:latin typeface="Baskerville" panose="02020502070401020303" pitchFamily="18" charset="0"/>
                <a:ea typeface="Baskerville" panose="02020502070401020303" pitchFamily="18" charset="0"/>
              </a:rPr>
              <a:t> </a:t>
            </a:r>
            <a:r>
              <a:rPr lang="it-IT" sz="2400" dirty="0" err="1">
                <a:solidFill>
                  <a:schemeClr val="accent2">
                    <a:lumMod val="75000"/>
                  </a:schemeClr>
                </a:solidFill>
                <a:latin typeface="Baskerville" panose="02020502070401020303" pitchFamily="18" charset="0"/>
                <a:ea typeface="Baskerville" panose="02020502070401020303" pitchFamily="18" charset="0"/>
              </a:rPr>
              <a:t>setting</a:t>
            </a:r>
            <a:r>
              <a:rPr lang="it-IT" sz="2400" dirty="0">
                <a:solidFill>
                  <a:schemeClr val="accent2">
                    <a:lumMod val="75000"/>
                  </a:schemeClr>
                </a:solidFill>
                <a:latin typeface="Baskerville" panose="02020502070401020303" pitchFamily="18" charset="0"/>
                <a:ea typeface="Baskerville" panose="02020502070401020303" pitchFamily="18" charset="0"/>
              </a:rPr>
              <a:t> collaborativo</a:t>
            </a:r>
          </a:p>
        </p:txBody>
      </p:sp>
      <p:sp>
        <p:nvSpPr>
          <p:cNvPr id="9" name="Parentesi graffa aperta 8">
            <a:extLst>
              <a:ext uri="{FF2B5EF4-FFF2-40B4-BE49-F238E27FC236}">
                <a16:creationId xmlns:a16="http://schemas.microsoft.com/office/drawing/2014/main" id="{BB6EC408-CDA5-AA53-2D9D-00275D8E2BD6}"/>
              </a:ext>
            </a:extLst>
          </p:cNvPr>
          <p:cNvSpPr/>
          <p:nvPr/>
        </p:nvSpPr>
        <p:spPr>
          <a:xfrm>
            <a:off x="6009750" y="5212489"/>
            <a:ext cx="438832" cy="1045093"/>
          </a:xfrm>
          <a:prstGeom prst="leftBrace">
            <a:avLst>
              <a:gd name="adj1" fmla="val 29070"/>
              <a:gd name="adj2" fmla="val 52902"/>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sp>
        <p:nvSpPr>
          <p:cNvPr id="10" name="Parentesi graffa aperta 9">
            <a:extLst>
              <a:ext uri="{FF2B5EF4-FFF2-40B4-BE49-F238E27FC236}">
                <a16:creationId xmlns:a16="http://schemas.microsoft.com/office/drawing/2014/main" id="{6ECF0446-2954-61F9-19DB-06405D4577A7}"/>
              </a:ext>
            </a:extLst>
          </p:cNvPr>
          <p:cNvSpPr/>
          <p:nvPr/>
        </p:nvSpPr>
        <p:spPr>
          <a:xfrm flipH="1">
            <a:off x="9849078" y="5119318"/>
            <a:ext cx="316504" cy="1045093"/>
          </a:xfrm>
          <a:prstGeom prst="leftBrace">
            <a:avLst>
              <a:gd name="adj1" fmla="val 29070"/>
              <a:gd name="adj2" fmla="val 58673"/>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pic>
        <p:nvPicPr>
          <p:cNvPr id="12" name="Immagine 11" descr="Immagine che contiene design&#10;&#10;Descrizione generata automaticamente">
            <a:extLst>
              <a:ext uri="{FF2B5EF4-FFF2-40B4-BE49-F238E27FC236}">
                <a16:creationId xmlns:a16="http://schemas.microsoft.com/office/drawing/2014/main" id="{1ED7087D-AEF4-4EEF-933C-BE98BE045E74}"/>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456943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F23C-965C-0653-FA23-BFFDFAD9CF46}"/>
            </a:ext>
          </a:extLst>
        </p:cNvPr>
        <p:cNvGrpSpPr/>
        <p:nvPr/>
      </p:nvGrpSpPr>
      <p:grpSpPr>
        <a:xfrm>
          <a:off x="0" y="0"/>
          <a:ext cx="0" cy="0"/>
          <a:chOff x="0" y="0"/>
          <a:chExt cx="0" cy="0"/>
        </a:xfrm>
      </p:grpSpPr>
      <p:pic>
        <p:nvPicPr>
          <p:cNvPr id="12" name="Immagine 11" descr="Immagine che contiene design&#10;&#10;Descrizione generata automaticamente">
            <a:extLst>
              <a:ext uri="{FF2B5EF4-FFF2-40B4-BE49-F238E27FC236}">
                <a16:creationId xmlns:a16="http://schemas.microsoft.com/office/drawing/2014/main" id="{976EC94C-470E-79B1-804D-39778187130F}"/>
              </a:ext>
            </a:extLst>
          </p:cNvPr>
          <p:cNvPicPr>
            <a:picLocks noChangeAspect="1"/>
          </p:cNvPicPr>
          <p:nvPr/>
        </p:nvPicPr>
        <p:blipFill rotWithShape="1">
          <a:blip r:embed="rId2"/>
          <a:srcRect b="27030"/>
          <a:stretch/>
        </p:blipFill>
        <p:spPr>
          <a:xfrm>
            <a:off x="10702977" y="5575724"/>
            <a:ext cx="1489023" cy="1086549"/>
          </a:xfrm>
          <a:prstGeom prst="rect">
            <a:avLst/>
          </a:prstGeom>
        </p:spPr>
      </p:pic>
      <p:pic>
        <p:nvPicPr>
          <p:cNvPr id="3" name="Picture 2" descr="A poster with a person holding tools&#10;&#10;AI-generated content may be incorrect.">
            <a:extLst>
              <a:ext uri="{FF2B5EF4-FFF2-40B4-BE49-F238E27FC236}">
                <a16:creationId xmlns:a16="http://schemas.microsoft.com/office/drawing/2014/main" id="{5569FF38-C8F3-F53C-959E-FF3E4CCA324A}"/>
              </a:ext>
            </a:extLst>
          </p:cNvPr>
          <p:cNvPicPr>
            <a:picLocks noChangeAspect="1"/>
          </p:cNvPicPr>
          <p:nvPr/>
        </p:nvPicPr>
        <p:blipFill>
          <a:blip r:embed="rId3"/>
          <a:stretch>
            <a:fillRect/>
          </a:stretch>
        </p:blipFill>
        <p:spPr>
          <a:xfrm>
            <a:off x="1124115" y="993913"/>
            <a:ext cx="3993543" cy="4870174"/>
          </a:xfrm>
          <a:prstGeom prst="rect">
            <a:avLst/>
          </a:prstGeom>
        </p:spPr>
      </p:pic>
      <p:pic>
        <p:nvPicPr>
          <p:cNvPr id="5" name="Picture 4" descr="A group of people sitting in a circle&#10;&#10;AI-generated content may be incorrect.">
            <a:extLst>
              <a:ext uri="{FF2B5EF4-FFF2-40B4-BE49-F238E27FC236}">
                <a16:creationId xmlns:a16="http://schemas.microsoft.com/office/drawing/2014/main" id="{A7439EF9-F554-723C-3A6F-5863F039846A}"/>
              </a:ext>
            </a:extLst>
          </p:cNvPr>
          <p:cNvPicPr>
            <a:picLocks noChangeAspect="1"/>
          </p:cNvPicPr>
          <p:nvPr/>
        </p:nvPicPr>
        <p:blipFill>
          <a:blip r:embed="rId4"/>
          <a:stretch>
            <a:fillRect/>
          </a:stretch>
        </p:blipFill>
        <p:spPr>
          <a:xfrm>
            <a:off x="5934213" y="2032829"/>
            <a:ext cx="5727700" cy="3746500"/>
          </a:xfrm>
          <a:prstGeom prst="rect">
            <a:avLst/>
          </a:prstGeom>
        </p:spPr>
      </p:pic>
      <p:sp>
        <p:nvSpPr>
          <p:cNvPr id="11" name="CasellaDiTesto 6">
            <a:extLst>
              <a:ext uri="{FF2B5EF4-FFF2-40B4-BE49-F238E27FC236}">
                <a16:creationId xmlns:a16="http://schemas.microsoft.com/office/drawing/2014/main" id="{3BC1F836-CC0C-C19B-DCBE-4B1A9F780136}"/>
              </a:ext>
            </a:extLst>
          </p:cNvPr>
          <p:cNvSpPr txBox="1"/>
          <p:nvPr/>
        </p:nvSpPr>
        <p:spPr>
          <a:xfrm>
            <a:off x="7460319" y="343396"/>
            <a:ext cx="3167932" cy="669799"/>
          </a:xfrm>
          <a:prstGeom prst="rect">
            <a:avLst/>
          </a:prstGeom>
          <a:noFill/>
        </p:spPr>
        <p:txBody>
          <a:bodyPr wrap="square" rtlCol="0">
            <a:spAutoFit/>
          </a:bodyPr>
          <a:lstStyle/>
          <a:p>
            <a:pPr>
              <a:lnSpc>
                <a:spcPct val="150000"/>
              </a:lnSpc>
            </a:pPr>
            <a:r>
              <a:rPr lang="it-IT" sz="2800" dirty="0">
                <a:latin typeface="Baskerville" panose="02020502070401020303" pitchFamily="18" charset="0"/>
                <a:ea typeface="Baskerville" panose="02020502070401020303" pitchFamily="18" charset="0"/>
              </a:rPr>
              <a:t>Visione complessiva</a:t>
            </a:r>
          </a:p>
        </p:txBody>
      </p:sp>
      <p:cxnSp>
        <p:nvCxnSpPr>
          <p:cNvPr id="14" name="Straight Arrow Connector 13">
            <a:extLst>
              <a:ext uri="{FF2B5EF4-FFF2-40B4-BE49-F238E27FC236}">
                <a16:creationId xmlns:a16="http://schemas.microsoft.com/office/drawing/2014/main" id="{E642E414-5FC5-D04D-6932-66D5E903EE95}"/>
              </a:ext>
            </a:extLst>
          </p:cNvPr>
          <p:cNvCxnSpPr>
            <a:cxnSpLocks/>
          </p:cNvCxnSpPr>
          <p:nvPr/>
        </p:nvCxnSpPr>
        <p:spPr>
          <a:xfrm flipH="1" flipV="1">
            <a:off x="7264731" y="820757"/>
            <a:ext cx="1137147" cy="3032314"/>
          </a:xfrm>
          <a:prstGeom prst="straightConnector1">
            <a:avLst/>
          </a:prstGeom>
          <a:ln w="57150">
            <a:solidFill>
              <a:srgbClr val="95CFE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E6E2CCA-10B3-993F-A025-F1641FBBCC53}"/>
              </a:ext>
            </a:extLst>
          </p:cNvPr>
          <p:cNvCxnSpPr>
            <a:cxnSpLocks/>
          </p:cNvCxnSpPr>
          <p:nvPr/>
        </p:nvCxnSpPr>
        <p:spPr>
          <a:xfrm flipV="1">
            <a:off x="8401878" y="1013195"/>
            <a:ext cx="185531" cy="2708043"/>
          </a:xfrm>
          <a:prstGeom prst="straightConnector1">
            <a:avLst/>
          </a:prstGeom>
          <a:ln w="57150">
            <a:solidFill>
              <a:srgbClr val="95CFE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C36992-8F19-C5AC-3B1F-45B9F01B5E63}"/>
              </a:ext>
            </a:extLst>
          </p:cNvPr>
          <p:cNvCxnSpPr>
            <a:cxnSpLocks/>
          </p:cNvCxnSpPr>
          <p:nvPr/>
        </p:nvCxnSpPr>
        <p:spPr>
          <a:xfrm flipV="1">
            <a:off x="8501269" y="1149885"/>
            <a:ext cx="1676400" cy="2571353"/>
          </a:xfrm>
          <a:prstGeom prst="straightConnector1">
            <a:avLst/>
          </a:prstGeom>
          <a:ln w="57150">
            <a:solidFill>
              <a:srgbClr val="95CFE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922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70C35-E3E0-B2FD-F0AE-7E0292EB0978}"/>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8DDBB49F-5CCC-A49D-360E-104F6DF5B8EA}"/>
              </a:ext>
            </a:extLst>
          </p:cNvPr>
          <p:cNvSpPr txBox="1"/>
          <p:nvPr/>
        </p:nvSpPr>
        <p:spPr>
          <a:xfrm>
            <a:off x="1545021" y="1418294"/>
            <a:ext cx="8692055" cy="4093428"/>
          </a:xfrm>
          <a:prstGeom prst="rect">
            <a:avLst/>
          </a:prstGeom>
          <a:noFill/>
        </p:spPr>
        <p:txBody>
          <a:bodyPr wrap="square" rtlCol="0">
            <a:spAutoFit/>
          </a:bodyPr>
          <a:lstStyle/>
          <a:p>
            <a:r>
              <a:rPr lang="it-IT" sz="2000" dirty="0">
                <a:latin typeface="Baskerville" panose="02020502070401020303" pitchFamily="18" charset="0"/>
                <a:ea typeface="Baskerville" panose="02020502070401020303" pitchFamily="18" charset="0"/>
              </a:rPr>
              <a:t>«Alcuni regolamenti distinguono tra patti ordinari, di modesta entità, da quelli complessi che riguardano beni comuni di pregio o di valore economico significativo. Sono questi patti più interessanti. Sono patti nei quali si ravvisa un perfezionamento della procedura, nel quale si subordina il patto di collaborazione a un preventivo esame congiunto di co-progettazione. (…)</a:t>
            </a:r>
          </a:p>
          <a:p>
            <a:r>
              <a:rPr lang="it-IT" sz="2000" dirty="0">
                <a:latin typeface="Baskerville" panose="02020502070401020303" pitchFamily="18" charset="0"/>
                <a:ea typeface="Baskerville" panose="02020502070401020303" pitchFamily="18" charset="0"/>
              </a:rPr>
              <a:t>La co-progettazione è l’attività più fertile che trasforma sia l’amministrazione che i cittadini mettendo entrambe le parti nelle condizioni di comprendere le ragioni dell’altro nella condivisione di un percorso di progettazione urbana.</a:t>
            </a:r>
          </a:p>
          <a:p>
            <a:r>
              <a:rPr lang="it-IT" sz="2000" dirty="0">
                <a:latin typeface="Baskerville" panose="02020502070401020303" pitchFamily="18" charset="0"/>
                <a:ea typeface="Baskerville" panose="02020502070401020303" pitchFamily="18" charset="0"/>
              </a:rPr>
              <a:t>È una grande opportunità di effettiva amministrazione condivisa che ha il suggello nella concretezza dei patti di collaborazione.»</a:t>
            </a:r>
          </a:p>
          <a:p>
            <a:endParaRPr lang="it-IT" sz="2000" dirty="0">
              <a:latin typeface="Baskerville" panose="02020502070401020303" pitchFamily="18" charset="0"/>
              <a:ea typeface="Baskerville" panose="02020502070401020303" pitchFamily="18" charset="0"/>
            </a:endParaRPr>
          </a:p>
          <a:p>
            <a:r>
              <a:rPr lang="it-IT" sz="2000" i="1" dirty="0">
                <a:latin typeface="Baskerville" panose="02020502070401020303" pitchFamily="18" charset="0"/>
                <a:ea typeface="Baskerville" panose="02020502070401020303" pitchFamily="18" charset="0"/>
              </a:rPr>
              <a:t>Dall’articolo </a:t>
            </a:r>
            <a:r>
              <a:rPr lang="it-IT" sz="2000" dirty="0">
                <a:latin typeface="Baskerville" panose="02020502070401020303" pitchFamily="18" charset="0"/>
                <a:ea typeface="Baskerville" panose="02020502070401020303" pitchFamily="18" charset="0"/>
              </a:rPr>
              <a:t>Prove di amministrazione condivisa</a:t>
            </a:r>
            <a:r>
              <a:rPr lang="it-IT" sz="2000" i="1" dirty="0">
                <a:latin typeface="Baskerville" panose="02020502070401020303" pitchFamily="18" charset="0"/>
                <a:ea typeface="Baskerville" panose="02020502070401020303" pitchFamily="18" charset="0"/>
              </a:rPr>
              <a:t>, di Mario Spada, uscito su «Urbanistica Informazione», 2019</a:t>
            </a:r>
          </a:p>
        </p:txBody>
      </p:sp>
      <p:sp>
        <p:nvSpPr>
          <p:cNvPr id="2" name="CasellaDiTesto 1">
            <a:extLst>
              <a:ext uri="{FF2B5EF4-FFF2-40B4-BE49-F238E27FC236}">
                <a16:creationId xmlns:a16="http://schemas.microsoft.com/office/drawing/2014/main" id="{FD9E2785-F371-5EB0-D008-9340FE01363D}"/>
              </a:ext>
            </a:extLst>
          </p:cNvPr>
          <p:cNvSpPr txBox="1"/>
          <p:nvPr/>
        </p:nvSpPr>
        <p:spPr>
          <a:xfrm>
            <a:off x="1502230" y="729341"/>
            <a:ext cx="9383484" cy="523220"/>
          </a:xfrm>
          <a:prstGeom prst="rect">
            <a:avLst/>
          </a:prstGeom>
          <a:noFill/>
        </p:spPr>
        <p:txBody>
          <a:bodyPr wrap="square" rtlCol="0">
            <a:spAutoFit/>
          </a:bodyPr>
          <a:lstStyle/>
          <a:p>
            <a:r>
              <a:rPr lang="it-IT" sz="2800" dirty="0">
                <a:solidFill>
                  <a:schemeClr val="accent2">
                    <a:lumMod val="75000"/>
                  </a:schemeClr>
                </a:solidFill>
                <a:latin typeface="Baskerville" panose="02020502070401020303" pitchFamily="18" charset="0"/>
                <a:ea typeface="Baskerville" panose="02020502070401020303" pitchFamily="18" charset="0"/>
              </a:rPr>
              <a:t>Una sfida per la pubblica amministrazione</a:t>
            </a:r>
          </a:p>
        </p:txBody>
      </p:sp>
      <p:sp>
        <p:nvSpPr>
          <p:cNvPr id="6" name="CasellaDiTesto 5">
            <a:extLst>
              <a:ext uri="{FF2B5EF4-FFF2-40B4-BE49-F238E27FC236}">
                <a16:creationId xmlns:a16="http://schemas.microsoft.com/office/drawing/2014/main" id="{2E987F5D-6048-DCC4-6603-9DF9561CC57D}"/>
              </a:ext>
            </a:extLst>
          </p:cNvPr>
          <p:cNvSpPr txBox="1"/>
          <p:nvPr/>
        </p:nvSpPr>
        <p:spPr>
          <a:xfrm>
            <a:off x="8110314" y="5579892"/>
            <a:ext cx="2418152" cy="523220"/>
          </a:xfrm>
          <a:prstGeom prst="rect">
            <a:avLst/>
          </a:prstGeom>
          <a:noFill/>
        </p:spPr>
        <p:txBody>
          <a:bodyPr wrap="square" rtlCol="0">
            <a:spAutoFit/>
          </a:bodyPr>
          <a:lstStyle/>
          <a:p>
            <a:r>
              <a:rPr lang="it-IT" sz="2800" dirty="0">
                <a:solidFill>
                  <a:schemeClr val="accent2">
                    <a:lumMod val="75000"/>
                  </a:schemeClr>
                </a:solidFill>
                <a:latin typeface="Baskerville" panose="02020502070401020303" pitchFamily="18" charset="0"/>
                <a:ea typeface="Baskerville" panose="02020502070401020303" pitchFamily="18" charset="0"/>
              </a:rPr>
              <a:t>Collaborazione</a:t>
            </a:r>
          </a:p>
        </p:txBody>
      </p:sp>
      <p:sp>
        <p:nvSpPr>
          <p:cNvPr id="7" name="Parentesi graffa aperta 6">
            <a:extLst>
              <a:ext uri="{FF2B5EF4-FFF2-40B4-BE49-F238E27FC236}">
                <a16:creationId xmlns:a16="http://schemas.microsoft.com/office/drawing/2014/main" id="{01BBE704-1F7D-DAD2-01D6-F118C2C10F87}"/>
              </a:ext>
            </a:extLst>
          </p:cNvPr>
          <p:cNvSpPr/>
          <p:nvPr/>
        </p:nvSpPr>
        <p:spPr>
          <a:xfrm>
            <a:off x="7924798" y="5410201"/>
            <a:ext cx="272143" cy="1012371"/>
          </a:xfrm>
          <a:prstGeom prst="leftBrace">
            <a:avLst>
              <a:gd name="adj1" fmla="val 29070"/>
              <a:gd name="adj2" fmla="val 51146"/>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sp>
        <p:nvSpPr>
          <p:cNvPr id="10" name="Parentesi graffa aperta 9">
            <a:extLst>
              <a:ext uri="{FF2B5EF4-FFF2-40B4-BE49-F238E27FC236}">
                <a16:creationId xmlns:a16="http://schemas.microsoft.com/office/drawing/2014/main" id="{78749D2E-8161-4C37-6413-46E5EBA8D94E}"/>
              </a:ext>
            </a:extLst>
          </p:cNvPr>
          <p:cNvSpPr/>
          <p:nvPr/>
        </p:nvSpPr>
        <p:spPr>
          <a:xfrm rot="10800000">
            <a:off x="10341426" y="5410200"/>
            <a:ext cx="272143" cy="1012370"/>
          </a:xfrm>
          <a:prstGeom prst="leftBrace">
            <a:avLst>
              <a:gd name="adj1" fmla="val 29070"/>
              <a:gd name="adj2" fmla="val 51146"/>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pic>
        <p:nvPicPr>
          <p:cNvPr id="9" name="Immagine 8" descr="Immagine che contiene design&#10;&#10;Descrizione generata automaticamente">
            <a:extLst>
              <a:ext uri="{FF2B5EF4-FFF2-40B4-BE49-F238E27FC236}">
                <a16:creationId xmlns:a16="http://schemas.microsoft.com/office/drawing/2014/main" id="{DAC13CA5-D534-6E7F-3190-5AB84F835F16}"/>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107160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EE19-6C57-6B11-088F-B0649F47FACC}"/>
            </a:ext>
          </a:extLst>
        </p:cNvPr>
        <p:cNvGrpSpPr/>
        <p:nvPr/>
      </p:nvGrpSpPr>
      <p:grpSpPr>
        <a:xfrm>
          <a:off x="0" y="0"/>
          <a:ext cx="0" cy="0"/>
          <a:chOff x="0" y="0"/>
          <a:chExt cx="0" cy="0"/>
        </a:xfrm>
      </p:grpSpPr>
      <p:pic>
        <p:nvPicPr>
          <p:cNvPr id="4" name="Picture 3" descr="A group of blue chairs in a circle&#10;&#10;AI-generated content may be incorrect.">
            <a:extLst>
              <a:ext uri="{FF2B5EF4-FFF2-40B4-BE49-F238E27FC236}">
                <a16:creationId xmlns:a16="http://schemas.microsoft.com/office/drawing/2014/main" id="{890F8E64-F5A5-06FE-E8BA-C9EEF5D07A52}"/>
              </a:ext>
            </a:extLst>
          </p:cNvPr>
          <p:cNvPicPr>
            <a:picLocks noChangeAspect="1"/>
          </p:cNvPicPr>
          <p:nvPr/>
        </p:nvPicPr>
        <p:blipFill>
          <a:blip r:embed="rId2"/>
          <a:srcRect t="34432" b="23389"/>
          <a:stretch>
            <a:fillRect/>
          </a:stretch>
        </p:blipFill>
        <p:spPr>
          <a:xfrm>
            <a:off x="20" y="1282"/>
            <a:ext cx="12191980" cy="6856718"/>
          </a:xfrm>
          <a:prstGeom prst="rect">
            <a:avLst/>
          </a:prstGeom>
        </p:spPr>
      </p:pic>
    </p:spTree>
    <p:extLst>
      <p:ext uri="{BB962C8B-B14F-4D97-AF65-F5344CB8AC3E}">
        <p14:creationId xmlns:p14="http://schemas.microsoft.com/office/powerpoint/2010/main" val="3353811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73C8-9B1C-5639-6605-5DA1196CD990}"/>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2DFD50C8-2220-D7C1-9FB4-41A3A0DD3641}"/>
              </a:ext>
            </a:extLst>
          </p:cNvPr>
          <p:cNvSpPr txBox="1"/>
          <p:nvPr/>
        </p:nvSpPr>
        <p:spPr>
          <a:xfrm>
            <a:off x="1545021" y="1418294"/>
            <a:ext cx="8692055" cy="3477875"/>
          </a:xfrm>
          <a:prstGeom prst="rect">
            <a:avLst/>
          </a:prstGeom>
          <a:noFill/>
        </p:spPr>
        <p:txBody>
          <a:bodyPr wrap="square" rtlCol="0">
            <a:spAutoFit/>
          </a:bodyPr>
          <a:lstStyle/>
          <a:p>
            <a:r>
              <a:rPr lang="it-IT" sz="2000" dirty="0">
                <a:latin typeface="Baskerville" panose="02020502070401020303" pitchFamily="18" charset="0"/>
                <a:ea typeface="Baskerville" panose="02020502070401020303" pitchFamily="18" charset="0"/>
              </a:rPr>
              <a:t>«Anche in Italia esistono casi interessantissimi di applicazione di questo approccio. Angelo Moretti nel suo libro «Welfare meridiano» illustra due importanti esperienze di questo tipo: la nascita dei Piccoli Comuni del Welcome, nella zona di Benevento, e l’impianto istituzionale dello SPRAR, sistema di accoglienza degli immigrati personalizzato. Un altro caso, descritto da Federico Butera, nel suo libro Disegnare </a:t>
            </a:r>
            <a:r>
              <a:rPr lang="it-IT" sz="2000" dirty="0" err="1">
                <a:latin typeface="Baskerville" panose="02020502070401020303" pitchFamily="18" charset="0"/>
                <a:ea typeface="Baskerville" panose="02020502070401020303" pitchFamily="18" charset="0"/>
              </a:rPr>
              <a:t>l?italia</a:t>
            </a:r>
            <a:r>
              <a:rPr lang="it-IT" sz="2000" dirty="0">
                <a:latin typeface="Baskerville" panose="02020502070401020303" pitchFamily="18" charset="0"/>
                <a:ea typeface="Baskerville" panose="02020502070401020303" pitchFamily="18" charset="0"/>
              </a:rPr>
              <a:t>, progetti e politiche per organizzazioni e lavori di qualità, è il Patto per il lavoro della regione Emilia Romagna. L’autore lo descrive come segue: Il paradigma a cui questo progetto è teso è quello di un’amministrazione a rete eccellente orientata a garantire servizi. Ciò significa PA non come burocrazia, ma come attore proattivo capace di ascoltare e soddisfare i bisogni del cittadino. Un esempio di cambiamento mission </a:t>
            </a:r>
            <a:r>
              <a:rPr lang="it-IT" sz="2000" dirty="0" err="1">
                <a:latin typeface="Baskerville" panose="02020502070401020303" pitchFamily="18" charset="0"/>
                <a:ea typeface="Baskerville" panose="02020502070401020303" pitchFamily="18" charset="0"/>
              </a:rPr>
              <a:t>driven</a:t>
            </a:r>
            <a:r>
              <a:rPr lang="it-IT" sz="2000" dirty="0">
                <a:latin typeface="Baskerville" panose="02020502070401020303" pitchFamily="18" charset="0"/>
                <a:ea typeface="Baskerville" panose="02020502070401020303" pitchFamily="18" charset="0"/>
              </a:rPr>
              <a:t>.»</a:t>
            </a:r>
          </a:p>
        </p:txBody>
      </p:sp>
      <p:sp>
        <p:nvSpPr>
          <p:cNvPr id="2" name="CasellaDiTesto 1">
            <a:extLst>
              <a:ext uri="{FF2B5EF4-FFF2-40B4-BE49-F238E27FC236}">
                <a16:creationId xmlns:a16="http://schemas.microsoft.com/office/drawing/2014/main" id="{042A55DB-C3A3-EA0F-6204-A878B7632EC9}"/>
              </a:ext>
            </a:extLst>
          </p:cNvPr>
          <p:cNvSpPr txBox="1"/>
          <p:nvPr/>
        </p:nvSpPr>
        <p:spPr>
          <a:xfrm>
            <a:off x="1502230" y="729341"/>
            <a:ext cx="9383484" cy="523220"/>
          </a:xfrm>
          <a:prstGeom prst="rect">
            <a:avLst/>
          </a:prstGeom>
          <a:noFill/>
        </p:spPr>
        <p:txBody>
          <a:bodyPr wrap="square" rtlCol="0">
            <a:spAutoFit/>
          </a:bodyPr>
          <a:lstStyle/>
          <a:p>
            <a:r>
              <a:rPr lang="it-IT" sz="2800" dirty="0">
                <a:solidFill>
                  <a:schemeClr val="accent2">
                    <a:lumMod val="75000"/>
                  </a:schemeClr>
                </a:solidFill>
                <a:latin typeface="Baskerville" panose="02020502070401020303" pitchFamily="18" charset="0"/>
                <a:ea typeface="Baskerville" panose="02020502070401020303" pitchFamily="18" charset="0"/>
              </a:rPr>
              <a:t>Una sfida per la pubblica amministrazione</a:t>
            </a:r>
          </a:p>
        </p:txBody>
      </p:sp>
      <p:sp>
        <p:nvSpPr>
          <p:cNvPr id="6" name="CasellaDiTesto 5">
            <a:extLst>
              <a:ext uri="{FF2B5EF4-FFF2-40B4-BE49-F238E27FC236}">
                <a16:creationId xmlns:a16="http://schemas.microsoft.com/office/drawing/2014/main" id="{D89BF53B-46DD-4123-AB94-BC4F89D824D8}"/>
              </a:ext>
            </a:extLst>
          </p:cNvPr>
          <p:cNvSpPr txBox="1"/>
          <p:nvPr/>
        </p:nvSpPr>
        <p:spPr>
          <a:xfrm>
            <a:off x="8110314" y="5579892"/>
            <a:ext cx="2418152" cy="523220"/>
          </a:xfrm>
          <a:prstGeom prst="rect">
            <a:avLst/>
          </a:prstGeom>
          <a:noFill/>
        </p:spPr>
        <p:txBody>
          <a:bodyPr wrap="square" rtlCol="0">
            <a:spAutoFit/>
          </a:bodyPr>
          <a:lstStyle/>
          <a:p>
            <a:r>
              <a:rPr lang="it-IT" sz="2800" dirty="0">
                <a:solidFill>
                  <a:schemeClr val="accent2">
                    <a:lumMod val="75000"/>
                  </a:schemeClr>
                </a:solidFill>
                <a:latin typeface="Baskerville" panose="02020502070401020303" pitchFamily="18" charset="0"/>
                <a:ea typeface="Baskerville" panose="02020502070401020303" pitchFamily="18" charset="0"/>
              </a:rPr>
              <a:t>Collaborazione</a:t>
            </a:r>
          </a:p>
        </p:txBody>
      </p:sp>
      <p:sp>
        <p:nvSpPr>
          <p:cNvPr id="7" name="Parentesi graffa aperta 6">
            <a:extLst>
              <a:ext uri="{FF2B5EF4-FFF2-40B4-BE49-F238E27FC236}">
                <a16:creationId xmlns:a16="http://schemas.microsoft.com/office/drawing/2014/main" id="{778EBDBE-6DEB-08DD-197B-D9ACC15E7841}"/>
              </a:ext>
            </a:extLst>
          </p:cNvPr>
          <p:cNvSpPr/>
          <p:nvPr/>
        </p:nvSpPr>
        <p:spPr>
          <a:xfrm>
            <a:off x="7924798" y="5410201"/>
            <a:ext cx="272143" cy="1012371"/>
          </a:xfrm>
          <a:prstGeom prst="leftBrace">
            <a:avLst>
              <a:gd name="adj1" fmla="val 29070"/>
              <a:gd name="adj2" fmla="val 51146"/>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sp>
        <p:nvSpPr>
          <p:cNvPr id="10" name="Parentesi graffa aperta 9">
            <a:extLst>
              <a:ext uri="{FF2B5EF4-FFF2-40B4-BE49-F238E27FC236}">
                <a16:creationId xmlns:a16="http://schemas.microsoft.com/office/drawing/2014/main" id="{8CC0AA16-8A5D-5DB9-39E9-AC2A5BC035B7}"/>
              </a:ext>
            </a:extLst>
          </p:cNvPr>
          <p:cNvSpPr/>
          <p:nvPr/>
        </p:nvSpPr>
        <p:spPr>
          <a:xfrm rot="10800000">
            <a:off x="10341426" y="5410200"/>
            <a:ext cx="272143" cy="1012370"/>
          </a:xfrm>
          <a:prstGeom prst="leftBrace">
            <a:avLst>
              <a:gd name="adj1" fmla="val 29070"/>
              <a:gd name="adj2" fmla="val 51146"/>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pic>
        <p:nvPicPr>
          <p:cNvPr id="9" name="Immagine 8" descr="Immagine che contiene design&#10;&#10;Descrizione generata automaticamente">
            <a:extLst>
              <a:ext uri="{FF2B5EF4-FFF2-40B4-BE49-F238E27FC236}">
                <a16:creationId xmlns:a16="http://schemas.microsoft.com/office/drawing/2014/main" id="{93B2E5DB-12CD-5059-1E24-F023C9099FE1}"/>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2057329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DEA6-D64F-D08D-F070-3D5DE20D2D20}"/>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6BF5B97A-7E5E-A7DC-C7C4-CD40A2F96B36}"/>
              </a:ext>
            </a:extLst>
          </p:cNvPr>
          <p:cNvSpPr txBox="1"/>
          <p:nvPr/>
        </p:nvSpPr>
        <p:spPr>
          <a:xfrm>
            <a:off x="1200150" y="1860380"/>
            <a:ext cx="10445312" cy="3108543"/>
          </a:xfrm>
          <a:prstGeom prst="rect">
            <a:avLst/>
          </a:prstGeom>
          <a:noFill/>
        </p:spPr>
        <p:txBody>
          <a:bodyPr wrap="square" rtlCol="0">
            <a:spAutoFit/>
          </a:bodyPr>
          <a:lstStyle/>
          <a:p>
            <a:r>
              <a:rPr lang="it-IT" sz="2800" dirty="0">
                <a:latin typeface="Baskerville" panose="02020502070401020303" pitchFamily="18" charset="0"/>
                <a:ea typeface="Baskerville" panose="02020502070401020303" pitchFamily="18" charset="0"/>
              </a:rPr>
              <a:t>In un sistema semplice, esiste una netta distinzione:</a:t>
            </a:r>
          </a:p>
          <a:p>
            <a:r>
              <a:rPr lang="it-IT" sz="2800" dirty="0">
                <a:latin typeface="Baskerville" panose="02020502070401020303" pitchFamily="18" charset="0"/>
                <a:ea typeface="Baskerville" panose="02020502070401020303" pitchFamily="18" charset="0"/>
              </a:rPr>
              <a:t>«noi siamo esperti» «voi siete incompetenti». Esperti come </a:t>
            </a:r>
            <a:r>
              <a:rPr lang="it-IT" sz="2800" i="1" dirty="0" err="1">
                <a:latin typeface="Baskerville" panose="02020502070401020303" pitchFamily="18" charset="0"/>
                <a:ea typeface="Baskerville" panose="02020502070401020303" pitchFamily="18" charset="0"/>
              </a:rPr>
              <a:t>gatekeeper</a:t>
            </a:r>
            <a:r>
              <a:rPr lang="it-IT" sz="2800" dirty="0">
                <a:latin typeface="Baskerville" panose="02020502070401020303" pitchFamily="18" charset="0"/>
                <a:ea typeface="Baskerville" panose="02020502070401020303" pitchFamily="18" charset="0"/>
              </a:rPr>
              <a:t>. Competenza «esclusiva».</a:t>
            </a:r>
          </a:p>
          <a:p>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In un sistema complesso, ciascuno deve poter contribuire con le sue specifiche competenze. Tutti assumono comportamenti da protagonisti riflessivi. Approccio inclusivo e deliberativo. </a:t>
            </a:r>
          </a:p>
        </p:txBody>
      </p:sp>
      <p:sp>
        <p:nvSpPr>
          <p:cNvPr id="7" name="CasellaDiTesto 6">
            <a:extLst>
              <a:ext uri="{FF2B5EF4-FFF2-40B4-BE49-F238E27FC236}">
                <a16:creationId xmlns:a16="http://schemas.microsoft.com/office/drawing/2014/main" id="{465ACAD5-9431-B066-C49B-98E9BF8D5B9B}"/>
              </a:ext>
            </a:extLst>
          </p:cNvPr>
          <p:cNvSpPr txBox="1"/>
          <p:nvPr/>
        </p:nvSpPr>
        <p:spPr>
          <a:xfrm>
            <a:off x="1112520" y="1032510"/>
            <a:ext cx="6960870" cy="752257"/>
          </a:xfrm>
          <a:prstGeom prst="rect">
            <a:avLst/>
          </a:prstGeom>
          <a:noFill/>
        </p:spPr>
        <p:txBody>
          <a:bodyPr wrap="square" rtlCol="0">
            <a:spAutoFit/>
          </a:bodyPr>
          <a:lstStyle/>
          <a:p>
            <a:pPr>
              <a:lnSpc>
                <a:spcPct val="150000"/>
              </a:lnSpc>
            </a:pPr>
            <a:r>
              <a:rPr lang="it-IT" sz="3200" dirty="0">
                <a:solidFill>
                  <a:schemeClr val="accent2">
                    <a:lumMod val="75000"/>
                  </a:schemeClr>
                </a:solidFill>
                <a:latin typeface="Baskerville" panose="02020502070401020303" pitchFamily="18" charset="0"/>
                <a:ea typeface="Baskerville" panose="02020502070401020303" pitchFamily="18" charset="0"/>
              </a:rPr>
              <a:t>2. A chi «appartiene» la competenza ?</a:t>
            </a:r>
          </a:p>
        </p:txBody>
      </p:sp>
      <p:pic>
        <p:nvPicPr>
          <p:cNvPr id="5" name="Immagine 4" descr="Immagine che contiene design&#10;&#10;Descrizione generata automaticamente">
            <a:extLst>
              <a:ext uri="{FF2B5EF4-FFF2-40B4-BE49-F238E27FC236}">
                <a16:creationId xmlns:a16="http://schemas.microsoft.com/office/drawing/2014/main" id="{035E4460-B85B-A8CE-DD25-3D9871BFF75D}"/>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1897083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E86DF-8326-03A4-FA43-AAE6843CE537}"/>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E412739E-8768-36A1-A361-9EC8BED6A7AA}"/>
              </a:ext>
            </a:extLst>
          </p:cNvPr>
          <p:cNvPicPr>
            <a:picLocks noChangeAspect="1"/>
          </p:cNvPicPr>
          <p:nvPr/>
        </p:nvPicPr>
        <p:blipFill rotWithShape="1">
          <a:blip r:embed="rId2"/>
          <a:srcRect b="27030"/>
          <a:stretch/>
        </p:blipFill>
        <p:spPr>
          <a:xfrm>
            <a:off x="10702977" y="5575724"/>
            <a:ext cx="1489023" cy="1086549"/>
          </a:xfrm>
          <a:prstGeom prst="rect">
            <a:avLst/>
          </a:prstGeom>
        </p:spPr>
      </p:pic>
      <p:pic>
        <p:nvPicPr>
          <p:cNvPr id="3" name="Picture 2" descr="A group of people sitting at a table&#10;&#10;AI-generated content may be incorrect.">
            <a:extLst>
              <a:ext uri="{FF2B5EF4-FFF2-40B4-BE49-F238E27FC236}">
                <a16:creationId xmlns:a16="http://schemas.microsoft.com/office/drawing/2014/main" id="{32482F7A-5652-0C04-E8E3-265047ED6EF2}"/>
              </a:ext>
            </a:extLst>
          </p:cNvPr>
          <p:cNvPicPr>
            <a:picLocks noChangeAspect="1"/>
          </p:cNvPicPr>
          <p:nvPr/>
        </p:nvPicPr>
        <p:blipFill>
          <a:blip r:embed="rId3"/>
          <a:stretch>
            <a:fillRect/>
          </a:stretch>
        </p:blipFill>
        <p:spPr>
          <a:xfrm>
            <a:off x="3647109" y="4385477"/>
            <a:ext cx="3606800" cy="1981200"/>
          </a:xfrm>
          <a:prstGeom prst="rect">
            <a:avLst/>
          </a:prstGeom>
        </p:spPr>
      </p:pic>
      <p:pic>
        <p:nvPicPr>
          <p:cNvPr id="8" name="Picture 7" descr="A group of people dancing in a circle&#10;&#10;AI-generated content may be incorrect.">
            <a:extLst>
              <a:ext uri="{FF2B5EF4-FFF2-40B4-BE49-F238E27FC236}">
                <a16:creationId xmlns:a16="http://schemas.microsoft.com/office/drawing/2014/main" id="{9A18BB4F-BD00-FE18-EA13-B133473155F7}"/>
              </a:ext>
            </a:extLst>
          </p:cNvPr>
          <p:cNvPicPr>
            <a:picLocks noChangeAspect="1"/>
          </p:cNvPicPr>
          <p:nvPr/>
        </p:nvPicPr>
        <p:blipFill>
          <a:blip r:embed="rId4"/>
          <a:stretch>
            <a:fillRect/>
          </a:stretch>
        </p:blipFill>
        <p:spPr>
          <a:xfrm>
            <a:off x="7457108" y="4360961"/>
            <a:ext cx="3603677" cy="2005716"/>
          </a:xfrm>
          <a:prstGeom prst="rect">
            <a:avLst/>
          </a:prstGeom>
        </p:spPr>
      </p:pic>
      <p:pic>
        <p:nvPicPr>
          <p:cNvPr id="10" name="Picture 9" descr="Cartoon of a person standing in front of a chalkboard&#10;&#10;AI-generated content may be incorrect.">
            <a:extLst>
              <a:ext uri="{FF2B5EF4-FFF2-40B4-BE49-F238E27FC236}">
                <a16:creationId xmlns:a16="http://schemas.microsoft.com/office/drawing/2014/main" id="{10284E75-F717-49DF-6081-868705CF3CFD}"/>
              </a:ext>
            </a:extLst>
          </p:cNvPr>
          <p:cNvPicPr>
            <a:picLocks noChangeAspect="1"/>
          </p:cNvPicPr>
          <p:nvPr/>
        </p:nvPicPr>
        <p:blipFill>
          <a:blip r:embed="rId5"/>
          <a:stretch>
            <a:fillRect/>
          </a:stretch>
        </p:blipFill>
        <p:spPr>
          <a:xfrm>
            <a:off x="2794001" y="755650"/>
            <a:ext cx="4102100" cy="2578100"/>
          </a:xfrm>
          <a:prstGeom prst="rect">
            <a:avLst/>
          </a:prstGeom>
        </p:spPr>
      </p:pic>
      <p:pic>
        <p:nvPicPr>
          <p:cNvPr id="12" name="Picture 11" descr="A cartoon of a person walking in a room&#10;&#10;AI-generated content may be incorrect.">
            <a:extLst>
              <a:ext uri="{FF2B5EF4-FFF2-40B4-BE49-F238E27FC236}">
                <a16:creationId xmlns:a16="http://schemas.microsoft.com/office/drawing/2014/main" id="{CDA97734-3FC0-1063-5E81-88E077F92AB9}"/>
              </a:ext>
            </a:extLst>
          </p:cNvPr>
          <p:cNvPicPr>
            <a:picLocks noChangeAspect="1"/>
          </p:cNvPicPr>
          <p:nvPr/>
        </p:nvPicPr>
        <p:blipFill>
          <a:blip r:embed="rId6"/>
          <a:stretch>
            <a:fillRect/>
          </a:stretch>
        </p:blipFill>
        <p:spPr>
          <a:xfrm>
            <a:off x="358775" y="660400"/>
            <a:ext cx="2171700" cy="2768600"/>
          </a:xfrm>
          <a:prstGeom prst="rect">
            <a:avLst/>
          </a:prstGeom>
        </p:spPr>
      </p:pic>
      <p:sp>
        <p:nvSpPr>
          <p:cNvPr id="13" name="TextBox 12">
            <a:extLst>
              <a:ext uri="{FF2B5EF4-FFF2-40B4-BE49-F238E27FC236}">
                <a16:creationId xmlns:a16="http://schemas.microsoft.com/office/drawing/2014/main" id="{3721FA61-2241-218D-2251-437ADDB13458}"/>
              </a:ext>
            </a:extLst>
          </p:cNvPr>
          <p:cNvSpPr txBox="1"/>
          <p:nvPr/>
        </p:nvSpPr>
        <p:spPr>
          <a:xfrm>
            <a:off x="1537252" y="132522"/>
            <a:ext cx="3246782" cy="523220"/>
          </a:xfrm>
          <a:prstGeom prst="rect">
            <a:avLst/>
          </a:prstGeom>
          <a:noFill/>
        </p:spPr>
        <p:txBody>
          <a:bodyPr wrap="square" rtlCol="0">
            <a:spAutoFit/>
          </a:bodyPr>
          <a:lstStyle/>
          <a:p>
            <a:r>
              <a:rPr lang="en-US" sz="2800" dirty="0">
                <a:solidFill>
                  <a:srgbClr val="DD6515"/>
                </a:solidFill>
                <a:latin typeface="Baskerville" panose="02020502070401020303" pitchFamily="18" charset="0"/>
                <a:ea typeface="Baskerville" panose="02020502070401020303" pitchFamily="18" charset="0"/>
              </a:rPr>
              <a:t>Sistema semplice</a:t>
            </a:r>
          </a:p>
        </p:txBody>
      </p:sp>
      <p:sp>
        <p:nvSpPr>
          <p:cNvPr id="14" name="TextBox 13">
            <a:extLst>
              <a:ext uri="{FF2B5EF4-FFF2-40B4-BE49-F238E27FC236}">
                <a16:creationId xmlns:a16="http://schemas.microsoft.com/office/drawing/2014/main" id="{8066ABDE-D4D7-5C31-FC14-88D783E9B167}"/>
              </a:ext>
            </a:extLst>
          </p:cNvPr>
          <p:cNvSpPr txBox="1"/>
          <p:nvPr/>
        </p:nvSpPr>
        <p:spPr>
          <a:xfrm>
            <a:off x="7938052" y="6382582"/>
            <a:ext cx="3246782" cy="523220"/>
          </a:xfrm>
          <a:prstGeom prst="rect">
            <a:avLst/>
          </a:prstGeom>
          <a:noFill/>
        </p:spPr>
        <p:txBody>
          <a:bodyPr wrap="square" rtlCol="0">
            <a:spAutoFit/>
          </a:bodyPr>
          <a:lstStyle/>
          <a:p>
            <a:r>
              <a:rPr lang="en-US" sz="2800" dirty="0">
                <a:solidFill>
                  <a:srgbClr val="DD6515"/>
                </a:solidFill>
                <a:latin typeface="Baskerville" panose="02020502070401020303" pitchFamily="18" charset="0"/>
                <a:ea typeface="Baskerville" panose="02020502070401020303" pitchFamily="18" charset="0"/>
              </a:rPr>
              <a:t>Sistema </a:t>
            </a:r>
            <a:r>
              <a:rPr lang="en-US" sz="2800" dirty="0" err="1">
                <a:solidFill>
                  <a:srgbClr val="DD6515"/>
                </a:solidFill>
                <a:latin typeface="Baskerville" panose="02020502070401020303" pitchFamily="18" charset="0"/>
                <a:ea typeface="Baskerville" panose="02020502070401020303" pitchFamily="18" charset="0"/>
              </a:rPr>
              <a:t>complesso</a:t>
            </a:r>
            <a:endParaRPr lang="en-US" sz="2800" dirty="0">
              <a:solidFill>
                <a:srgbClr val="DD6515"/>
              </a:solidFill>
              <a:latin typeface="Baskerville" panose="02020502070401020303" pitchFamily="18" charset="0"/>
              <a:ea typeface="Baskerville" panose="02020502070401020303" pitchFamily="18" charset="0"/>
            </a:endParaRPr>
          </a:p>
        </p:txBody>
      </p:sp>
      <p:sp>
        <p:nvSpPr>
          <p:cNvPr id="15" name="TextBox 14">
            <a:extLst>
              <a:ext uri="{FF2B5EF4-FFF2-40B4-BE49-F238E27FC236}">
                <a16:creationId xmlns:a16="http://schemas.microsoft.com/office/drawing/2014/main" id="{4494849C-094B-34AC-140B-85E6127ECC85}"/>
              </a:ext>
            </a:extLst>
          </p:cNvPr>
          <p:cNvSpPr txBox="1"/>
          <p:nvPr/>
        </p:nvSpPr>
        <p:spPr>
          <a:xfrm>
            <a:off x="7099852" y="1027872"/>
            <a:ext cx="3246782" cy="954107"/>
          </a:xfrm>
          <a:prstGeom prst="rect">
            <a:avLst/>
          </a:prstGeom>
          <a:noFill/>
        </p:spPr>
        <p:txBody>
          <a:bodyPr wrap="square" rtlCol="0">
            <a:spAutoFit/>
          </a:bodyPr>
          <a:lstStyle/>
          <a:p>
            <a:r>
              <a:rPr lang="en-US" sz="2800" dirty="0">
                <a:latin typeface="Baskerville" panose="02020502070401020303" pitchFamily="18" charset="0"/>
                <a:ea typeface="Baskerville" panose="02020502070401020303" pitchFamily="18" charset="0"/>
              </a:rPr>
              <a:t>Noi </a:t>
            </a:r>
            <a:r>
              <a:rPr lang="en-US" sz="2800" dirty="0" err="1">
                <a:latin typeface="Baskerville" panose="02020502070401020303" pitchFamily="18" charset="0"/>
                <a:ea typeface="Baskerville" panose="02020502070401020303" pitchFamily="18" charset="0"/>
              </a:rPr>
              <a:t>competenti</a:t>
            </a:r>
            <a:r>
              <a:rPr lang="en-US" sz="2800" dirty="0">
                <a:latin typeface="Baskerville" panose="02020502070401020303" pitchFamily="18" charset="0"/>
                <a:ea typeface="Baskerville" panose="02020502070401020303" pitchFamily="18" charset="0"/>
              </a:rPr>
              <a:t> // Voi </a:t>
            </a:r>
            <a:r>
              <a:rPr lang="en-US" sz="2800" dirty="0" err="1">
                <a:latin typeface="Baskerville" panose="02020502070401020303" pitchFamily="18" charset="0"/>
                <a:ea typeface="Baskerville" panose="02020502070401020303" pitchFamily="18" charset="0"/>
              </a:rPr>
              <a:t>incompetenti</a:t>
            </a:r>
            <a:endParaRPr lang="en-US" sz="2800" dirty="0">
              <a:latin typeface="Baskerville" panose="02020502070401020303" pitchFamily="18" charset="0"/>
              <a:ea typeface="Baskerville" panose="02020502070401020303" pitchFamily="18" charset="0"/>
            </a:endParaRPr>
          </a:p>
        </p:txBody>
      </p:sp>
      <p:sp>
        <p:nvSpPr>
          <p:cNvPr id="16" name="TextBox 15">
            <a:extLst>
              <a:ext uri="{FF2B5EF4-FFF2-40B4-BE49-F238E27FC236}">
                <a16:creationId xmlns:a16="http://schemas.microsoft.com/office/drawing/2014/main" id="{AC99324E-4347-9881-6763-A3F7691527EA}"/>
              </a:ext>
            </a:extLst>
          </p:cNvPr>
          <p:cNvSpPr txBox="1"/>
          <p:nvPr/>
        </p:nvSpPr>
        <p:spPr>
          <a:xfrm>
            <a:off x="3237672" y="3760306"/>
            <a:ext cx="2911337" cy="374374"/>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XIX </a:t>
            </a:r>
            <a:r>
              <a:rPr lang="en-US" dirty="0" err="1">
                <a:latin typeface="Baskerville" panose="02020502070401020303" pitchFamily="18" charset="0"/>
                <a:ea typeface="Baskerville" panose="02020502070401020303" pitchFamily="18" charset="0"/>
              </a:rPr>
              <a:t>secolo</a:t>
            </a:r>
            <a:r>
              <a:rPr lang="en-US" dirty="0">
                <a:latin typeface="Baskerville" panose="02020502070401020303" pitchFamily="18" charset="0"/>
                <a:ea typeface="Baskerville" panose="02020502070401020303" pitchFamily="18" charset="0"/>
              </a:rPr>
              <a:t>   - XXI </a:t>
            </a:r>
            <a:r>
              <a:rPr lang="en-US" dirty="0" err="1">
                <a:latin typeface="Baskerville" panose="02020502070401020303" pitchFamily="18" charset="0"/>
                <a:ea typeface="Baskerville" panose="02020502070401020303" pitchFamily="18" charset="0"/>
              </a:rPr>
              <a:t>secolo</a:t>
            </a:r>
            <a:endParaRPr lang="en-US" dirty="0">
              <a:latin typeface="Baskerville" panose="02020502070401020303" pitchFamily="18" charset="0"/>
              <a:ea typeface="Baskerville" panose="02020502070401020303" pitchFamily="18" charset="0"/>
            </a:endParaRPr>
          </a:p>
        </p:txBody>
      </p:sp>
      <p:cxnSp>
        <p:nvCxnSpPr>
          <p:cNvPr id="18" name="Straight Arrow Connector 17">
            <a:extLst>
              <a:ext uri="{FF2B5EF4-FFF2-40B4-BE49-F238E27FC236}">
                <a16:creationId xmlns:a16="http://schemas.microsoft.com/office/drawing/2014/main" id="{2ED12C27-305F-AA60-983E-1D0821492EE0}"/>
              </a:ext>
            </a:extLst>
          </p:cNvPr>
          <p:cNvCxnSpPr>
            <a:cxnSpLocks/>
            <a:stCxn id="16" idx="1"/>
          </p:cNvCxnSpPr>
          <p:nvPr/>
        </p:nvCxnSpPr>
        <p:spPr>
          <a:xfrm flipH="1" flipV="1">
            <a:off x="2773294" y="3429000"/>
            <a:ext cx="464378" cy="518493"/>
          </a:xfrm>
          <a:prstGeom prst="straightConnector1">
            <a:avLst/>
          </a:prstGeom>
          <a:ln w="28575">
            <a:solidFill>
              <a:srgbClr val="DD651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22500E5-ECB4-0C30-98CD-809C6F925352}"/>
              </a:ext>
            </a:extLst>
          </p:cNvPr>
          <p:cNvCxnSpPr>
            <a:cxnSpLocks/>
          </p:cNvCxnSpPr>
          <p:nvPr/>
        </p:nvCxnSpPr>
        <p:spPr>
          <a:xfrm>
            <a:off x="5738741" y="4040174"/>
            <a:ext cx="768076" cy="304882"/>
          </a:xfrm>
          <a:prstGeom prst="straightConnector1">
            <a:avLst/>
          </a:prstGeom>
          <a:ln w="28575">
            <a:solidFill>
              <a:srgbClr val="DD651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828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25364-E59D-45F2-4C71-64ACD10E4EA6}"/>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0CAF9785-AB98-0E5C-BBCC-74CCB5F7510B}"/>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9" name="CasellaDiTesto 3">
            <a:extLst>
              <a:ext uri="{FF2B5EF4-FFF2-40B4-BE49-F238E27FC236}">
                <a16:creationId xmlns:a16="http://schemas.microsoft.com/office/drawing/2014/main" id="{11F4555A-310F-DA6F-8EB9-08489829C59B}"/>
              </a:ext>
            </a:extLst>
          </p:cNvPr>
          <p:cNvSpPr txBox="1"/>
          <p:nvPr/>
        </p:nvSpPr>
        <p:spPr>
          <a:xfrm>
            <a:off x="5316460" y="4930361"/>
            <a:ext cx="5960683" cy="752257"/>
          </a:xfrm>
          <a:prstGeom prst="rect">
            <a:avLst/>
          </a:prstGeom>
          <a:noFill/>
        </p:spPr>
        <p:txBody>
          <a:bodyPr wrap="square" rtlCol="0">
            <a:spAutoFit/>
          </a:bodyPr>
          <a:lstStyle/>
          <a:p>
            <a:pPr>
              <a:lnSpc>
                <a:spcPct val="150000"/>
              </a:lnSpc>
            </a:pPr>
            <a:r>
              <a:rPr lang="it-IT" sz="3200" dirty="0">
                <a:solidFill>
                  <a:srgbClr val="DD6515"/>
                </a:solidFill>
                <a:latin typeface="Baskerville" panose="02020502070401020303" pitchFamily="18" charset="0"/>
                <a:ea typeface="Baskerville" panose="02020502070401020303" pitchFamily="18" charset="0"/>
              </a:rPr>
              <a:t>Patrick </a:t>
            </a:r>
            <a:r>
              <a:rPr lang="it-IT" sz="3200" dirty="0" err="1">
                <a:solidFill>
                  <a:srgbClr val="DD6515"/>
                </a:solidFill>
                <a:latin typeface="Baskerville" panose="02020502070401020303" pitchFamily="18" charset="0"/>
                <a:ea typeface="Baskerville" panose="02020502070401020303" pitchFamily="18" charset="0"/>
              </a:rPr>
              <a:t>Legrand</a:t>
            </a:r>
            <a:r>
              <a:rPr lang="it-IT" sz="3200" dirty="0">
                <a:solidFill>
                  <a:srgbClr val="DD6515"/>
                </a:solidFill>
                <a:latin typeface="Baskerville" panose="02020502070401020303" pitchFamily="18" charset="0"/>
                <a:ea typeface="Baskerville" panose="02020502070401020303" pitchFamily="18" charset="0"/>
              </a:rPr>
              <a:t>, CNDP - 2010</a:t>
            </a:r>
          </a:p>
        </p:txBody>
      </p:sp>
      <p:sp>
        <p:nvSpPr>
          <p:cNvPr id="10" name="Parentesi graffa aperta 4">
            <a:extLst>
              <a:ext uri="{FF2B5EF4-FFF2-40B4-BE49-F238E27FC236}">
                <a16:creationId xmlns:a16="http://schemas.microsoft.com/office/drawing/2014/main" id="{35F32193-9E7C-F16A-CAD9-F53ECB78F410}"/>
              </a:ext>
            </a:extLst>
          </p:cNvPr>
          <p:cNvSpPr/>
          <p:nvPr/>
        </p:nvSpPr>
        <p:spPr>
          <a:xfrm>
            <a:off x="5129572" y="4766786"/>
            <a:ext cx="428625" cy="1304080"/>
          </a:xfrm>
          <a:prstGeom prst="leftBrace">
            <a:avLst>
              <a:gd name="adj1" fmla="val 29070"/>
              <a:gd name="adj2" fmla="val 51146"/>
            </a:avLst>
          </a:prstGeom>
          <a:noFill/>
          <a:ln>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sp>
        <p:nvSpPr>
          <p:cNvPr id="11" name="Parentesi graffa aperta 8">
            <a:extLst>
              <a:ext uri="{FF2B5EF4-FFF2-40B4-BE49-F238E27FC236}">
                <a16:creationId xmlns:a16="http://schemas.microsoft.com/office/drawing/2014/main" id="{9790B37C-7741-A25D-6167-34DBDE6FB686}"/>
              </a:ext>
            </a:extLst>
          </p:cNvPr>
          <p:cNvSpPr/>
          <p:nvPr/>
        </p:nvSpPr>
        <p:spPr>
          <a:xfrm rot="10800000">
            <a:off x="10389980" y="4751021"/>
            <a:ext cx="428625" cy="1304080"/>
          </a:xfrm>
          <a:prstGeom prst="leftBrace">
            <a:avLst>
              <a:gd name="adj1" fmla="val 29070"/>
              <a:gd name="adj2" fmla="val 51146"/>
            </a:avLst>
          </a:prstGeom>
          <a:noFill/>
          <a:ln>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sp>
        <p:nvSpPr>
          <p:cNvPr id="12" name="CasellaDiTesto 10">
            <a:extLst>
              <a:ext uri="{FF2B5EF4-FFF2-40B4-BE49-F238E27FC236}">
                <a16:creationId xmlns:a16="http://schemas.microsoft.com/office/drawing/2014/main" id="{15860364-08C2-2663-011F-C3E5B25B242B}"/>
              </a:ext>
            </a:extLst>
          </p:cNvPr>
          <p:cNvSpPr txBox="1"/>
          <p:nvPr/>
        </p:nvSpPr>
        <p:spPr>
          <a:xfrm>
            <a:off x="945934" y="973481"/>
            <a:ext cx="9995727" cy="3785652"/>
          </a:xfrm>
          <a:prstGeom prst="rect">
            <a:avLst/>
          </a:prstGeom>
          <a:noFill/>
          <a:ln>
            <a:noFill/>
          </a:ln>
        </p:spPr>
        <p:txBody>
          <a:bodyPr wrap="square" rtlCol="0">
            <a:spAutoFit/>
          </a:bodyPr>
          <a:lstStyle/>
          <a:p>
            <a:r>
              <a:rPr lang="it-IT" sz="2400" dirty="0">
                <a:latin typeface="Baskerville" panose="02020502070401020303" pitchFamily="18" charset="0"/>
                <a:ea typeface="Baskerville" panose="02020502070401020303" pitchFamily="18" charset="0"/>
              </a:rPr>
              <a:t>‟È un cambiamento che attiene alla cultura imprenditoriale, tecnica e scientifica. L’aspetto più dirompente è che il DP autorizza dei non tecnici, a priori incompetenti, a dare il loro parere su un progetto tecnico. Ciò significa che nessun tema è strettamente tecnico. Si cerca di costruire nella testa delle imprese e dei loro manager che ogni tema è socio-tecnico: </a:t>
            </a:r>
            <a:r>
              <a:rPr lang="it-IT" sz="2400" b="1" dirty="0">
                <a:solidFill>
                  <a:srgbClr val="DD6515"/>
                </a:solidFill>
                <a:latin typeface="Baskerville" panose="02020502070401020303" pitchFamily="18" charset="0"/>
                <a:ea typeface="Baskerville" panose="02020502070401020303" pitchFamily="18" charset="0"/>
              </a:rPr>
              <a:t>la dimensione sociale del progetto deve essere integrata nel progetto stesso</a:t>
            </a:r>
            <a:r>
              <a:rPr lang="it-IT" sz="2400" dirty="0">
                <a:solidFill>
                  <a:srgbClr val="DD6515"/>
                </a:solidFill>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Immagini un tipico ingegnere cui è sempre stato detto: ‘La cosa importante è che il progetto sia perfetto e gli altri non devono saperne niente’ e che adesso si sente dire: ‘Devi andare a discutere con il macellaio il tuo </a:t>
            </a:r>
            <a:r>
              <a:rPr lang="it-IT" sz="2400" dirty="0" err="1">
                <a:latin typeface="Baskerville" panose="02020502070401020303" pitchFamily="18" charset="0"/>
                <a:ea typeface="Baskerville" panose="02020502070401020303" pitchFamily="18" charset="0"/>
              </a:rPr>
              <a:t>lavoro’</a:t>
            </a:r>
            <a:r>
              <a:rPr lang="it-IT" sz="2400" dirty="0">
                <a:latin typeface="Baskerville" panose="02020502070401020303" pitchFamily="18" charset="0"/>
                <a:ea typeface="Baskerville" panose="02020502070401020303" pitchFamily="18" charset="0"/>
              </a:rPr>
              <a:t>. È uno shock. Chi partecipa al DP ne esce rivoluzionato.”</a:t>
            </a:r>
          </a:p>
        </p:txBody>
      </p:sp>
    </p:spTree>
    <p:extLst>
      <p:ext uri="{BB962C8B-B14F-4D97-AF65-F5344CB8AC3E}">
        <p14:creationId xmlns:p14="http://schemas.microsoft.com/office/powerpoint/2010/main" val="254045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FF5B1-621A-64A6-DB2D-E992CB08A851}"/>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D5A11C55-8955-724A-C98A-1343C9EC113A}"/>
              </a:ext>
            </a:extLst>
          </p:cNvPr>
          <p:cNvSpPr/>
          <p:nvPr/>
        </p:nvSpPr>
        <p:spPr>
          <a:xfrm>
            <a:off x="1681655" y="604645"/>
            <a:ext cx="9306135" cy="523220"/>
          </a:xfrm>
          <a:prstGeom prst="rect">
            <a:avLst/>
          </a:prstGeom>
        </p:spPr>
        <p:txBody>
          <a:bodyPr wrap="square">
            <a:spAutoFit/>
          </a:bodyPr>
          <a:lstStyle/>
          <a:p>
            <a:r>
              <a:rPr lang="it-IT" sz="2800" dirty="0">
                <a:solidFill>
                  <a:srgbClr val="DD6515"/>
                </a:solidFill>
                <a:latin typeface="Baskerville" panose="02020502070401020303" pitchFamily="18" charset="0"/>
                <a:ea typeface="Baskerville" panose="02020502070401020303" pitchFamily="18" charset="0"/>
              </a:rPr>
              <a:t>Le vostre esperienze. Alcuni spunti interessanti…</a:t>
            </a:r>
          </a:p>
        </p:txBody>
      </p:sp>
      <p:pic>
        <p:nvPicPr>
          <p:cNvPr id="2" name="Immagine 4" descr="Immagine che contiene design&#10;&#10;Descrizione generata automaticamente">
            <a:extLst>
              <a:ext uri="{FF2B5EF4-FFF2-40B4-BE49-F238E27FC236}">
                <a16:creationId xmlns:a16="http://schemas.microsoft.com/office/drawing/2014/main" id="{BBF81402-4877-008C-42BF-5B62B0AC87C8}"/>
              </a:ext>
            </a:extLst>
          </p:cNvPr>
          <p:cNvPicPr>
            <a:picLocks noChangeAspect="1"/>
          </p:cNvPicPr>
          <p:nvPr/>
        </p:nvPicPr>
        <p:blipFill rotWithShape="1">
          <a:blip r:embed="rId2"/>
          <a:srcRect b="27030"/>
          <a:stretch/>
        </p:blipFill>
        <p:spPr>
          <a:xfrm>
            <a:off x="10530700" y="5708244"/>
            <a:ext cx="1489023" cy="1086549"/>
          </a:xfrm>
          <a:prstGeom prst="rect">
            <a:avLst/>
          </a:prstGeom>
        </p:spPr>
      </p:pic>
      <p:sp>
        <p:nvSpPr>
          <p:cNvPr id="3" name="Rettangolo 5">
            <a:extLst>
              <a:ext uri="{FF2B5EF4-FFF2-40B4-BE49-F238E27FC236}">
                <a16:creationId xmlns:a16="http://schemas.microsoft.com/office/drawing/2014/main" id="{C34C974C-5110-442B-4CBE-763D263EF8C8}"/>
              </a:ext>
            </a:extLst>
          </p:cNvPr>
          <p:cNvSpPr/>
          <p:nvPr/>
        </p:nvSpPr>
        <p:spPr>
          <a:xfrm>
            <a:off x="1681654" y="1180892"/>
            <a:ext cx="9306135" cy="3785652"/>
          </a:xfrm>
          <a:prstGeom prst="rect">
            <a:avLst/>
          </a:prstGeom>
        </p:spPr>
        <p:txBody>
          <a:bodyPr wrap="square">
            <a:spAutoFit/>
          </a:bodyPr>
          <a:lstStyle/>
          <a:p>
            <a:r>
              <a:rPr lang="en-US" sz="2400" dirty="0">
                <a:latin typeface="Baskerville" panose="02020502070401020303" pitchFamily="18" charset="0"/>
                <a:ea typeface="Baskerville" panose="02020502070401020303" pitchFamily="18" charset="0"/>
              </a:rPr>
              <a:t>“Data la </a:t>
            </a:r>
            <a:r>
              <a:rPr lang="en-US" sz="2400" dirty="0" err="1">
                <a:latin typeface="Baskerville" panose="02020502070401020303" pitchFamily="18" charset="0"/>
                <a:ea typeface="Baskerville" panose="02020502070401020303" pitchFamily="18" charset="0"/>
              </a:rPr>
              <a:t>preponderante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componente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tecnica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insita</a:t>
            </a:r>
            <a:r>
              <a:rPr lang="en-US" sz="2400" dirty="0">
                <a:latin typeface="Baskerville" panose="02020502070401020303" pitchFamily="18" charset="0"/>
                <a:ea typeface="Baskerville" panose="02020502070401020303" pitchFamily="18" charset="0"/>
              </a:rPr>
              <a:t> in </a:t>
            </a:r>
            <a:r>
              <a:rPr lang="en-US" sz="2400" dirty="0" err="1">
                <a:latin typeface="Baskerville" panose="02020502070401020303" pitchFamily="18" charset="0"/>
                <a:ea typeface="Baskerville" panose="02020502070401020303" pitchFamily="18" charset="0"/>
              </a:rPr>
              <a:t>queste</a:t>
            </a:r>
            <a:r>
              <a:rPr lang="en-US" sz="2400" dirty="0">
                <a:latin typeface="Baskerville" panose="02020502070401020303" pitchFamily="18" charset="0"/>
                <a:ea typeface="Baskerville" panose="02020502070401020303" pitchFamily="18" charset="0"/>
              </a:rPr>
              <a:t> procedure e il </a:t>
            </a:r>
            <a:r>
              <a:rPr lang="en-US" sz="2400" dirty="0" err="1">
                <a:latin typeface="Baskerville" panose="02020502070401020303" pitchFamily="18" charset="0"/>
                <a:ea typeface="Baskerville" panose="02020502070401020303" pitchFamily="18" charset="0"/>
              </a:rPr>
              <a:t>mio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ruolo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giuridico</a:t>
            </a:r>
            <a:r>
              <a:rPr lang="en-US" sz="2400" dirty="0">
                <a:latin typeface="Baskerville" panose="02020502070401020303" pitchFamily="18" charset="0"/>
                <a:ea typeface="Baskerville" panose="02020502070401020303" pitchFamily="18" charset="0"/>
              </a:rPr>
              <a:t>/</a:t>
            </a:r>
            <a:r>
              <a:rPr lang="en-US" sz="2400" dirty="0" err="1">
                <a:latin typeface="Baskerville" panose="02020502070401020303" pitchFamily="18" charset="0"/>
                <a:ea typeface="Baskerville" panose="02020502070401020303" pitchFamily="18" charset="0"/>
              </a:rPr>
              <a:t>amministrativo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organizzazione</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verbalizzazione</a:t>
            </a:r>
            <a:r>
              <a:rPr lang="en-US" sz="2400" dirty="0">
                <a:latin typeface="Baskerville" panose="02020502070401020303" pitchFamily="18" charset="0"/>
                <a:ea typeface="Baskerville" panose="02020502070401020303" pitchFamily="18" charset="0"/>
              </a:rPr>
              <a:t> delle </a:t>
            </a:r>
            <a:r>
              <a:rPr lang="en-US" sz="2400" dirty="0" err="1">
                <a:latin typeface="Baskerville" panose="02020502070401020303" pitchFamily="18" charset="0"/>
                <a:ea typeface="Baskerville" panose="02020502070401020303" pitchFamily="18" charset="0"/>
              </a:rPr>
              <a:t>conferenze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predisposizione</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delibere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determinazioni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dirigenziali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convenzioni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accordi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ecc</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ecc</a:t>
            </a:r>
            <a:r>
              <a:rPr lang="en-US" sz="2400" dirty="0">
                <a:latin typeface="Baskerville" panose="02020502070401020303" pitchFamily="18" charset="0"/>
                <a:ea typeface="Baskerville" panose="02020502070401020303" pitchFamily="18" charset="0"/>
              </a:rPr>
              <a:t>, non ho memoria di </a:t>
            </a:r>
            <a:r>
              <a:rPr lang="en-US" sz="2400" dirty="0" err="1">
                <a:latin typeface="Baskerville" panose="02020502070401020303" pitchFamily="18" charset="0"/>
                <a:ea typeface="Baskerville" panose="02020502070401020303" pitchFamily="18" charset="0"/>
              </a:rPr>
              <a:t>particolari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situazioni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nuove</a:t>
            </a:r>
            <a:r>
              <a:rPr lang="en-US" sz="2400" dirty="0">
                <a:latin typeface="Baskerville" panose="02020502070401020303" pitchFamily="18" charset="0"/>
                <a:ea typeface="Baskerville" panose="02020502070401020303" pitchFamily="18" charset="0"/>
              </a:rPr>
              <a:t>/</a:t>
            </a:r>
            <a:r>
              <a:rPr lang="en-US" sz="2400" dirty="0" err="1">
                <a:latin typeface="Baskerville" panose="02020502070401020303" pitchFamily="18" charset="0"/>
                <a:ea typeface="Baskerville" panose="02020502070401020303" pitchFamily="18" charset="0"/>
              </a:rPr>
              <a:t>inattese</a:t>
            </a:r>
            <a:r>
              <a:rPr lang="en-US" sz="2400" dirty="0">
                <a:latin typeface="Baskerville" panose="02020502070401020303" pitchFamily="18" charset="0"/>
                <a:ea typeface="Baskerville" panose="02020502070401020303" pitchFamily="18" charset="0"/>
              </a:rPr>
              <a:t>". Non </a:t>
            </a:r>
            <a:r>
              <a:rPr lang="en-US" sz="2400" dirty="0" err="1">
                <a:latin typeface="Baskerville" panose="02020502070401020303" pitchFamily="18" charset="0"/>
                <a:ea typeface="Baskerville" panose="02020502070401020303" pitchFamily="18" charset="0"/>
              </a:rPr>
              <a:t>c'e</a:t>
            </a:r>
            <a:r>
              <a:rPr lang="en-US" sz="2400" dirty="0">
                <a:latin typeface="Baskerville" panose="02020502070401020303" pitchFamily="18" charset="0"/>
                <a:ea typeface="Baskerville" panose="02020502070401020303" pitchFamily="18" charset="0"/>
              </a:rPr>
              <a:t>̀ (o non ne ho </a:t>
            </a:r>
            <a:r>
              <a:rPr lang="en-US" sz="2400" dirty="0" err="1">
                <a:latin typeface="Baskerville" panose="02020502070401020303" pitchFamily="18" charset="0"/>
                <a:ea typeface="Baskerville" panose="02020502070401020303" pitchFamily="18" charset="0"/>
              </a:rPr>
              <a:t>avuto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esperienza</a:t>
            </a:r>
            <a:r>
              <a:rPr lang="en-US" sz="2400" dirty="0">
                <a:latin typeface="Baskerville" panose="02020502070401020303" pitchFamily="18" charset="0"/>
                <a:ea typeface="Baskerville" panose="02020502070401020303" pitchFamily="18" charset="0"/>
              </a:rPr>
              <a:t> io) lo </a:t>
            </a:r>
            <a:r>
              <a:rPr lang="en-US" sz="2400" dirty="0" err="1">
                <a:latin typeface="Baskerville" panose="02020502070401020303" pitchFamily="18" charset="0"/>
                <a:ea typeface="Baskerville" panose="02020502070401020303" pitchFamily="18" charset="0"/>
              </a:rPr>
              <a:t>stesso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spazio</a:t>
            </a:r>
            <a:r>
              <a:rPr lang="en-US" sz="2400" dirty="0">
                <a:latin typeface="Baskerville" panose="02020502070401020303" pitchFamily="18" charset="0"/>
                <a:ea typeface="Baskerville" panose="02020502070401020303" pitchFamily="18" charset="0"/>
              </a:rPr>
              <a:t> per la </a:t>
            </a:r>
            <a:r>
              <a:rPr lang="en-US" sz="2400" dirty="0" err="1">
                <a:latin typeface="Baskerville" panose="02020502070401020303" pitchFamily="18" charset="0"/>
                <a:ea typeface="Baskerville" panose="02020502070401020303" pitchFamily="18" charset="0"/>
              </a:rPr>
              <a:t>creativita</a:t>
            </a:r>
            <a:r>
              <a:rPr lang="en-US" sz="2400" dirty="0">
                <a:latin typeface="Baskerville" panose="02020502070401020303" pitchFamily="18" charset="0"/>
                <a:ea typeface="Baskerville" panose="02020502070401020303" pitchFamily="18" charset="0"/>
              </a:rPr>
              <a:t>̀ e le </a:t>
            </a:r>
            <a:r>
              <a:rPr lang="en-US" sz="2400" dirty="0" err="1">
                <a:latin typeface="Baskerville" panose="02020502070401020303" pitchFamily="18" charset="0"/>
                <a:ea typeface="Baskerville" panose="02020502070401020303" pitchFamily="18" charset="0"/>
              </a:rPr>
              <a:t>scelte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personali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offre</a:t>
            </a:r>
            <a:r>
              <a:rPr lang="en-US" sz="2400" dirty="0">
                <a:latin typeface="Baskerville" panose="02020502070401020303" pitchFamily="18" charset="0"/>
                <a:ea typeface="Baskerville" panose="02020502070401020303" pitchFamily="18" charset="0"/>
              </a:rPr>
              <a:t> il </a:t>
            </a:r>
            <a:r>
              <a:rPr lang="en-US" sz="2400" dirty="0" err="1">
                <a:latin typeface="Baskerville" panose="02020502070401020303" pitchFamily="18" charset="0"/>
                <a:ea typeface="Baskerville" panose="02020502070401020303" pitchFamily="18" charset="0"/>
              </a:rPr>
              <a:t>contesto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scolastico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sul</a:t>
            </a:r>
            <a:r>
              <a:rPr lang="en-US" sz="2400" dirty="0">
                <a:latin typeface="Baskerville" panose="02020502070401020303" pitchFamily="18" charset="0"/>
                <a:ea typeface="Baskerville" panose="02020502070401020303" pitchFamily="18" charset="0"/>
              </a:rPr>
              <a:t> quale </a:t>
            </a:r>
            <a:r>
              <a:rPr lang="en-US" sz="2400" dirty="0" err="1">
                <a:latin typeface="Baskerville" panose="02020502070401020303" pitchFamily="18" charset="0"/>
                <a:ea typeface="Baskerville" panose="02020502070401020303" pitchFamily="18" charset="0"/>
              </a:rPr>
              <a:t>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concentrati</a:t>
            </a:r>
            <a:r>
              <a:rPr lang="en-US" sz="2400" dirty="0">
                <a:latin typeface="Baskerville" panose="02020502070401020303" pitchFamily="18" charset="0"/>
                <a:ea typeface="Baskerville" panose="02020502070401020303" pitchFamily="18" charset="0"/>
              </a:rPr>
              <a:t> la </a:t>
            </a:r>
            <a:r>
              <a:rPr lang="en-US" sz="2400" dirty="0" err="1">
                <a:latin typeface="Baskerville" panose="02020502070401020303" pitchFamily="18" charset="0"/>
                <a:ea typeface="Baskerville" panose="02020502070401020303" pitchFamily="18" charset="0"/>
              </a:rPr>
              <a:t>maggior</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parte</a:t>
            </a:r>
            <a:r>
              <a:rPr lang="en-US" sz="2400" dirty="0">
                <a:latin typeface="Baskerville" panose="02020502070401020303" pitchFamily="18" charset="0"/>
                <a:ea typeface="Baskerville" panose="02020502070401020303" pitchFamily="18" charset="0"/>
              </a:rPr>
              <a:t> degli </a:t>
            </a:r>
            <a:r>
              <a:rPr lang="en-US" sz="2400" dirty="0" err="1">
                <a:latin typeface="Baskerville" panose="02020502070401020303" pitchFamily="18" charset="0"/>
                <a:ea typeface="Baskerville" panose="02020502070401020303" pitchFamily="18" charset="0"/>
              </a:rPr>
              <a:t>esempi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offerti</a:t>
            </a:r>
            <a:r>
              <a:rPr lang="en-US" sz="2400" dirty="0">
                <a:latin typeface="Baskerville" panose="02020502070401020303" pitchFamily="18" charset="0"/>
                <a:ea typeface="Baskerville" panose="02020502070401020303" pitchFamily="18" charset="0"/>
              </a:rPr>
              <a:t>. Ci </a:t>
            </a:r>
            <a:r>
              <a:rPr lang="en-US" sz="2400" dirty="0" err="1">
                <a:latin typeface="Baskerville" panose="02020502070401020303" pitchFamily="18" charset="0"/>
                <a:ea typeface="Baskerville" panose="02020502070401020303" pitchFamily="18" charset="0"/>
              </a:rPr>
              <a:t>sono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scelte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politiche</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norme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tecniche</a:t>
            </a:r>
            <a:r>
              <a:rPr lang="en-US" sz="2400" dirty="0">
                <a:latin typeface="Baskerville" panose="02020502070401020303" pitchFamily="18" charset="0"/>
                <a:ea typeface="Baskerville" panose="02020502070401020303" pitchFamily="18" charset="0"/>
              </a:rPr>
              <a:t> cui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funzionari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devono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attenere</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questo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limita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l'ascolto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attivo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portatori</a:t>
            </a:r>
            <a:r>
              <a:rPr lang="en-US" sz="2400" dirty="0">
                <a:latin typeface="Baskerville" panose="02020502070401020303" pitchFamily="18" charset="0"/>
                <a:ea typeface="Baskerville" panose="02020502070401020303" pitchFamily="18" charset="0"/>
              </a:rPr>
              <a:t> di interesse,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comunque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presentano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osservazioni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se </a:t>
            </a:r>
            <a:r>
              <a:rPr lang="en-US" sz="2400" dirty="0" err="1">
                <a:latin typeface="Baskerville" panose="02020502070401020303" pitchFamily="18" charset="0"/>
                <a:ea typeface="Baskerville" panose="02020502070401020303" pitchFamily="18" charset="0"/>
              </a:rPr>
              <a:t>possibile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vengono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recepite</a:t>
            </a:r>
            <a:r>
              <a:rPr lang="en-US" sz="2400" dirty="0">
                <a:latin typeface="Baskerville" panose="02020502070401020303" pitchFamily="18" charset="0"/>
                <a:ea typeface="Baskerville" panose="02020502070401020303" pitchFamily="18" charset="0"/>
              </a:rPr>
              <a:t>.”</a:t>
            </a:r>
            <a:endParaRPr lang="en-US" sz="2400" dirty="0">
              <a:effectLst/>
              <a:latin typeface="Baskerville" panose="02020502070401020303" pitchFamily="18" charset="0"/>
              <a:ea typeface="Baskerville" panose="02020502070401020303" pitchFamily="18" charset="0"/>
            </a:endParaRPr>
          </a:p>
        </p:txBody>
      </p:sp>
      <p:sp>
        <p:nvSpPr>
          <p:cNvPr id="4" name="Rettangolo 5">
            <a:extLst>
              <a:ext uri="{FF2B5EF4-FFF2-40B4-BE49-F238E27FC236}">
                <a16:creationId xmlns:a16="http://schemas.microsoft.com/office/drawing/2014/main" id="{9533F8DE-D2F8-734F-DC28-FB05005D192B}"/>
              </a:ext>
            </a:extLst>
          </p:cNvPr>
          <p:cNvSpPr/>
          <p:nvPr/>
        </p:nvSpPr>
        <p:spPr>
          <a:xfrm>
            <a:off x="6579865" y="5142877"/>
            <a:ext cx="3464685" cy="1323439"/>
          </a:xfrm>
          <a:prstGeom prst="rect">
            <a:avLst/>
          </a:prstGeom>
        </p:spPr>
        <p:txBody>
          <a:bodyPr wrap="square">
            <a:spAutoFit/>
          </a:bodyPr>
          <a:lstStyle/>
          <a:p>
            <a:r>
              <a:rPr lang="it-IT" sz="2000" dirty="0">
                <a:solidFill>
                  <a:srgbClr val="DD6515"/>
                </a:solidFill>
                <a:latin typeface="Baskerville" panose="02020502070401020303" pitchFamily="18" charset="0"/>
                <a:ea typeface="Baskerville" panose="02020502070401020303" pitchFamily="18" charset="0"/>
              </a:rPr>
              <a:t>Qual è il margine di manovra che abbiamo quando le scelte sono molto tecniche? Come cambia il ruolo dei tecnici’</a:t>
            </a:r>
          </a:p>
        </p:txBody>
      </p:sp>
      <p:sp>
        <p:nvSpPr>
          <p:cNvPr id="5" name="Double Brace 4">
            <a:extLst>
              <a:ext uri="{FF2B5EF4-FFF2-40B4-BE49-F238E27FC236}">
                <a16:creationId xmlns:a16="http://schemas.microsoft.com/office/drawing/2014/main" id="{8660BDBA-C838-3F93-830C-B5D0AB8B86B3}"/>
              </a:ext>
            </a:extLst>
          </p:cNvPr>
          <p:cNvSpPr/>
          <p:nvPr/>
        </p:nvSpPr>
        <p:spPr>
          <a:xfrm>
            <a:off x="6276111" y="5063897"/>
            <a:ext cx="3990110" cy="1452697"/>
          </a:xfrm>
          <a:prstGeom prst="bracePair">
            <a:avLst/>
          </a:prstGeom>
          <a:ln w="28575">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00408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61100-8416-C711-DA71-5B36594AB293}"/>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8670D019-ECEC-2B4F-630B-F6FAB868B2EA}"/>
              </a:ext>
            </a:extLst>
          </p:cNvPr>
          <p:cNvSpPr/>
          <p:nvPr/>
        </p:nvSpPr>
        <p:spPr>
          <a:xfrm>
            <a:off x="1681655" y="1546755"/>
            <a:ext cx="9306135" cy="523220"/>
          </a:xfrm>
          <a:prstGeom prst="rect">
            <a:avLst/>
          </a:prstGeom>
        </p:spPr>
        <p:txBody>
          <a:bodyPr wrap="square">
            <a:spAutoFit/>
          </a:bodyPr>
          <a:lstStyle/>
          <a:p>
            <a:r>
              <a:rPr lang="it-IT" sz="2800" dirty="0">
                <a:solidFill>
                  <a:srgbClr val="DD6515"/>
                </a:solidFill>
                <a:latin typeface="Baskerville" panose="02020502070401020303" pitchFamily="18" charset="0"/>
                <a:ea typeface="Baskerville" panose="02020502070401020303" pitchFamily="18" charset="0"/>
              </a:rPr>
              <a:t>Le vostre esperienze. Alcuni spunti interessanti…</a:t>
            </a:r>
          </a:p>
        </p:txBody>
      </p:sp>
      <p:pic>
        <p:nvPicPr>
          <p:cNvPr id="2" name="Immagine 4" descr="Immagine che contiene design&#10;&#10;Descrizione generata automaticamente">
            <a:extLst>
              <a:ext uri="{FF2B5EF4-FFF2-40B4-BE49-F238E27FC236}">
                <a16:creationId xmlns:a16="http://schemas.microsoft.com/office/drawing/2014/main" id="{EE6D6233-9AFD-DE48-499D-DA00D4E9186A}"/>
              </a:ext>
            </a:extLst>
          </p:cNvPr>
          <p:cNvPicPr>
            <a:picLocks noChangeAspect="1"/>
          </p:cNvPicPr>
          <p:nvPr/>
        </p:nvPicPr>
        <p:blipFill rotWithShape="1">
          <a:blip r:embed="rId2"/>
          <a:srcRect b="27030"/>
          <a:stretch/>
        </p:blipFill>
        <p:spPr>
          <a:xfrm>
            <a:off x="10530700" y="5708244"/>
            <a:ext cx="1489023" cy="1086549"/>
          </a:xfrm>
          <a:prstGeom prst="rect">
            <a:avLst/>
          </a:prstGeom>
        </p:spPr>
      </p:pic>
      <p:sp>
        <p:nvSpPr>
          <p:cNvPr id="3" name="Rettangolo 5">
            <a:extLst>
              <a:ext uri="{FF2B5EF4-FFF2-40B4-BE49-F238E27FC236}">
                <a16:creationId xmlns:a16="http://schemas.microsoft.com/office/drawing/2014/main" id="{D0F74A6A-957E-B8DB-FE06-E96969EB4BEF}"/>
              </a:ext>
            </a:extLst>
          </p:cNvPr>
          <p:cNvSpPr/>
          <p:nvPr/>
        </p:nvSpPr>
        <p:spPr>
          <a:xfrm>
            <a:off x="1681654" y="2123002"/>
            <a:ext cx="9306135" cy="2677656"/>
          </a:xfrm>
          <a:prstGeom prst="rect">
            <a:avLst/>
          </a:prstGeom>
        </p:spPr>
        <p:txBody>
          <a:bodyPr wrap="square">
            <a:spAutoFit/>
          </a:bodyPr>
          <a:lstStyle/>
          <a:p>
            <a:r>
              <a:rPr lang="en-US" sz="2400" dirty="0">
                <a:latin typeface="Baskerville" panose="02020502070401020303" pitchFamily="18" charset="0"/>
                <a:ea typeface="Baskerville" panose="02020502070401020303" pitchFamily="18" charset="0"/>
              </a:rPr>
              <a:t>“Il setting </a:t>
            </a:r>
            <a:r>
              <a:rPr lang="en-US" sz="2400" dirty="0" err="1">
                <a:latin typeface="Baskerville" panose="02020502070401020303" pitchFamily="18" charset="0"/>
                <a:ea typeface="Baskerville" panose="02020502070401020303" pitchFamily="18" charset="0"/>
              </a:rPr>
              <a:t>proposto</a:t>
            </a:r>
            <a:r>
              <a:rPr lang="en-US" sz="2400" dirty="0">
                <a:latin typeface="Baskerville" panose="02020502070401020303" pitchFamily="18" charset="0"/>
                <a:ea typeface="Baskerville" panose="02020502070401020303" pitchFamily="18" charset="0"/>
              </a:rPr>
              <a:t>, con </a:t>
            </a:r>
            <a:r>
              <a:rPr lang="en-US" sz="2400" dirty="0" err="1">
                <a:latin typeface="Baskerville" panose="02020502070401020303" pitchFamily="18" charset="0"/>
                <a:ea typeface="Baskerville" panose="02020502070401020303" pitchFamily="18" charset="0"/>
              </a:rPr>
              <a:t>gia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posti</a:t>
            </a:r>
            <a:r>
              <a:rPr lang="en-US" sz="2400" dirty="0">
                <a:latin typeface="Baskerville" panose="02020502070401020303" pitchFamily="18" charset="0"/>
                <a:ea typeface="Baskerville" panose="02020502070401020303" pitchFamily="18" charset="0"/>
              </a:rPr>
              <a:t> a </a:t>
            </a:r>
            <a:r>
              <a:rPr lang="en-US" sz="2400" dirty="0" err="1">
                <a:latin typeface="Baskerville" panose="02020502070401020303" pitchFamily="18" charset="0"/>
                <a:ea typeface="Baskerville" panose="02020502070401020303" pitchFamily="18" charset="0"/>
              </a:rPr>
              <a:t>sedere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disposti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intorno</a:t>
            </a:r>
            <a:r>
              <a:rPr lang="en-US" sz="2400" dirty="0">
                <a:latin typeface="Baskerville" panose="02020502070401020303" pitchFamily="18" charset="0"/>
                <a:ea typeface="Baskerville" panose="02020502070401020303" pitchFamily="18" charset="0"/>
              </a:rPr>
              <a:t> a 3 </a:t>
            </a:r>
            <a:r>
              <a:rPr lang="en-US" sz="2400" dirty="0" err="1">
                <a:latin typeface="Baskerville" panose="02020502070401020303" pitchFamily="18" charset="0"/>
                <a:ea typeface="Baskerville" panose="02020502070401020303" pitchFamily="18" charset="0"/>
              </a:rPr>
              <a:t>tavoli</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stato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completamente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disatteso</a:t>
            </a:r>
            <a:r>
              <a:rPr lang="en-US" sz="2400" dirty="0">
                <a:latin typeface="Baskerville" panose="02020502070401020303" pitchFamily="18" charset="0"/>
                <a:ea typeface="Baskerville" panose="02020502070401020303" pitchFamily="18" charset="0"/>
              </a:rPr>
              <a:t>. Le </a:t>
            </a:r>
            <a:r>
              <a:rPr lang="en-US" sz="2400" dirty="0" err="1">
                <a:latin typeface="Baskerville" panose="02020502070401020303" pitchFamily="18" charset="0"/>
                <a:ea typeface="Baskerville" panose="02020502070401020303" pitchFamily="18" charset="0"/>
              </a:rPr>
              <a:t>persone</a:t>
            </a:r>
            <a:r>
              <a:rPr lang="en-US" sz="2400" dirty="0">
                <a:latin typeface="Baskerville" panose="02020502070401020303" pitchFamily="18" charset="0"/>
                <a:ea typeface="Baskerville" panose="02020502070401020303" pitchFamily="18" charset="0"/>
              </a:rPr>
              <a:t>, mano a mano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entravano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nella</a:t>
            </a:r>
            <a:r>
              <a:rPr lang="en-US" sz="2400" dirty="0">
                <a:latin typeface="Baskerville" panose="02020502070401020303" pitchFamily="18" charset="0"/>
                <a:ea typeface="Baskerville" panose="02020502070401020303" pitchFamily="18" charset="0"/>
              </a:rPr>
              <a:t> sala, </a:t>
            </a:r>
            <a:r>
              <a:rPr lang="en-US" sz="2400" dirty="0" err="1">
                <a:latin typeface="Baskerville" panose="02020502070401020303" pitchFamily="18" charset="0"/>
                <a:ea typeface="Baskerville" panose="02020502070401020303" pitchFamily="18" charset="0"/>
              </a:rPr>
              <a:t>si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procuravano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altre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sedie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impilate</a:t>
            </a:r>
            <a:r>
              <a:rPr lang="en-US" sz="2400" dirty="0">
                <a:latin typeface="Baskerville" panose="02020502070401020303" pitchFamily="18" charset="0"/>
                <a:ea typeface="Baskerville" panose="02020502070401020303" pitchFamily="18" charset="0"/>
              </a:rPr>
              <a:t> in </a:t>
            </a:r>
            <a:r>
              <a:rPr lang="en-US" sz="2400" dirty="0" err="1">
                <a:latin typeface="Baskerville" panose="02020502070401020303" pitchFamily="18" charset="0"/>
                <a:ea typeface="Baskerville" panose="02020502070401020303" pitchFamily="18" charset="0"/>
              </a:rPr>
              <a:t>fondo</a:t>
            </a:r>
            <a:r>
              <a:rPr lang="en-US" sz="2400" dirty="0">
                <a:latin typeface="Baskerville" panose="02020502070401020303" pitchFamily="18" charset="0"/>
                <a:ea typeface="Baskerville" panose="02020502070401020303" pitchFamily="18" charset="0"/>
              </a:rPr>
              <a:t> al locale) e le </a:t>
            </a:r>
            <a:r>
              <a:rPr lang="en-US" sz="2400" dirty="0" err="1">
                <a:latin typeface="Baskerville" panose="02020502070401020303" pitchFamily="18" charset="0"/>
                <a:ea typeface="Baskerville" panose="02020502070401020303" pitchFamily="18" charset="0"/>
              </a:rPr>
              <a:t>posizionavano</a:t>
            </a:r>
            <a:r>
              <a:rPr lang="en-US" sz="2400" dirty="0">
                <a:latin typeface="Baskerville" panose="02020502070401020303" pitchFamily="18" charset="0"/>
                <a:ea typeface="Baskerville" panose="02020502070401020303" pitchFamily="18" charset="0"/>
              </a:rPr>
              <a:t> come </a:t>
            </a:r>
            <a:r>
              <a:rPr lang="en-US" sz="2400" dirty="0" err="1">
                <a:latin typeface="Baskerville" panose="02020502070401020303" pitchFamily="18" charset="0"/>
                <a:ea typeface="Baskerville" panose="02020502070401020303" pitchFamily="18" charset="0"/>
              </a:rPr>
              <a:t>preferivano</a:t>
            </a:r>
            <a:r>
              <a:rPr lang="en-US" sz="2400" dirty="0">
                <a:latin typeface="Baskerville" panose="02020502070401020303" pitchFamily="18" charset="0"/>
                <a:ea typeface="Baskerville" panose="02020502070401020303" pitchFamily="18" charset="0"/>
              </a:rPr>
              <a:t>, senza </a:t>
            </a:r>
            <a:r>
              <a:rPr lang="en-US" sz="2400" dirty="0" err="1">
                <a:latin typeface="Baskerville" panose="02020502070401020303" pitchFamily="18" charset="0"/>
                <a:ea typeface="Baskerville" panose="02020502070401020303" pitchFamily="18" charset="0"/>
              </a:rPr>
              <a:t>occupare</a:t>
            </a:r>
            <a:r>
              <a:rPr lang="en-US" sz="2400" dirty="0">
                <a:latin typeface="Baskerville" panose="02020502070401020303" pitchFamily="18" charset="0"/>
                <a:ea typeface="Baskerville" panose="02020502070401020303" pitchFamily="18" charset="0"/>
              </a:rPr>
              <a:t> quelle </a:t>
            </a:r>
            <a:r>
              <a:rPr lang="en-US" sz="2400" dirty="0" err="1">
                <a:latin typeface="Baskerville" panose="02020502070401020303" pitchFamily="18" charset="0"/>
                <a:ea typeface="Baskerville" panose="02020502070401020303" pitchFamily="18" charset="0"/>
              </a:rPr>
              <a:t>disposte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intorno</a:t>
            </a:r>
            <a:r>
              <a:rPr lang="en-US" sz="2400" dirty="0">
                <a:latin typeface="Baskerville" panose="02020502070401020303" pitchFamily="18" charset="0"/>
                <a:ea typeface="Baskerville" panose="02020502070401020303" pitchFamily="18" charset="0"/>
              </a:rPr>
              <a:t> ai </a:t>
            </a:r>
            <a:r>
              <a:rPr lang="en-US" sz="2400" dirty="0" err="1">
                <a:latin typeface="Baskerville" panose="02020502070401020303" pitchFamily="18" charset="0"/>
                <a:ea typeface="Baskerville" panose="02020502070401020303" pitchFamily="18" charset="0"/>
              </a:rPr>
              <a:t>tavoli</a:t>
            </a:r>
            <a:r>
              <a:rPr lang="en-US" sz="2400" dirty="0">
                <a:latin typeface="Baskerville" panose="02020502070401020303" pitchFamily="18" charset="0"/>
                <a:ea typeface="Baskerville" panose="02020502070401020303" pitchFamily="18" charset="0"/>
              </a:rPr>
              <a:t>. Alla </a:t>
            </a:r>
            <a:r>
              <a:rPr lang="en-US" sz="2400" dirty="0" err="1">
                <a:latin typeface="Baskerville" panose="02020502070401020303" pitchFamily="18" charset="0"/>
                <a:ea typeface="Baskerville" panose="02020502070401020303" pitchFamily="18" charset="0"/>
              </a:rPr>
              <a:t>richiesta</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occupare</a:t>
            </a:r>
            <a:r>
              <a:rPr lang="en-US" sz="2400" dirty="0">
                <a:latin typeface="Baskerville" panose="02020502070401020303" pitchFamily="18" charset="0"/>
                <a:ea typeface="Baskerville" panose="02020502070401020303" pitchFamily="18" charset="0"/>
              </a:rPr>
              <a:t> prima le </a:t>
            </a:r>
            <a:r>
              <a:rPr lang="en-US" sz="2400" dirty="0" err="1">
                <a:latin typeface="Baskerville" panose="02020502070401020303" pitchFamily="18" charset="0"/>
                <a:ea typeface="Baskerville" panose="02020502070401020303" pitchFamily="18" charset="0"/>
              </a:rPr>
              <a:t>sedie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disponibili</a:t>
            </a:r>
            <a:r>
              <a:rPr lang="en-US" sz="2400" dirty="0">
                <a:latin typeface="Baskerville" panose="02020502070401020303" pitchFamily="18" charset="0"/>
                <a:ea typeface="Baskerville" panose="02020502070401020303" pitchFamily="18" charset="0"/>
              </a:rPr>
              <a:t> mi è </a:t>
            </a:r>
            <a:r>
              <a:rPr lang="en-US" sz="2400" dirty="0" err="1">
                <a:latin typeface="Baskerville" panose="02020502070401020303" pitchFamily="18" charset="0"/>
                <a:ea typeface="Baskerville" panose="02020502070401020303" pitchFamily="18" charset="0"/>
              </a:rPr>
              <a:t>stato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risposto</a:t>
            </a:r>
            <a:r>
              <a:rPr lang="en-US" sz="2400" dirty="0">
                <a:latin typeface="Baskerville" panose="02020502070401020303" pitchFamily="18" charset="0"/>
                <a:ea typeface="Baskerville" panose="02020502070401020303" pitchFamily="18" charset="0"/>
              </a:rPr>
              <a:t> di stare tranquilla,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molta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gente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sarebbe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arrivata</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quindi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andavano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aggiunte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sedie</a:t>
            </a:r>
            <a:r>
              <a:rPr lang="en-US" sz="2400" dirty="0">
                <a:latin typeface="Baskerville" panose="02020502070401020303" pitchFamily="18" charset="0"/>
                <a:ea typeface="Baskerville" panose="02020502070401020303" pitchFamily="18" charset="0"/>
              </a:rPr>
              <a:t>.”</a:t>
            </a:r>
            <a:endParaRPr lang="en-US" sz="2400" dirty="0">
              <a:effectLst/>
              <a:latin typeface="Baskerville" panose="02020502070401020303" pitchFamily="18" charset="0"/>
              <a:ea typeface="Baskerville" panose="02020502070401020303" pitchFamily="18" charset="0"/>
            </a:endParaRPr>
          </a:p>
        </p:txBody>
      </p:sp>
      <p:sp>
        <p:nvSpPr>
          <p:cNvPr id="4" name="Rettangolo 5">
            <a:extLst>
              <a:ext uri="{FF2B5EF4-FFF2-40B4-BE49-F238E27FC236}">
                <a16:creationId xmlns:a16="http://schemas.microsoft.com/office/drawing/2014/main" id="{93D19CDC-6A00-59CD-44F1-A7188E4D0459}"/>
              </a:ext>
            </a:extLst>
          </p:cNvPr>
          <p:cNvSpPr/>
          <p:nvPr/>
        </p:nvSpPr>
        <p:spPr>
          <a:xfrm>
            <a:off x="5776299" y="4879638"/>
            <a:ext cx="3464685" cy="1015663"/>
          </a:xfrm>
          <a:prstGeom prst="rect">
            <a:avLst/>
          </a:prstGeom>
        </p:spPr>
        <p:txBody>
          <a:bodyPr wrap="square">
            <a:spAutoFit/>
          </a:bodyPr>
          <a:lstStyle/>
          <a:p>
            <a:r>
              <a:rPr lang="it-IT" sz="2000" dirty="0">
                <a:solidFill>
                  <a:srgbClr val="DD6515"/>
                </a:solidFill>
                <a:latin typeface="Baskerville" panose="02020502070401020303" pitchFamily="18" charset="0"/>
                <a:ea typeface="Baskerville" panose="02020502070401020303" pitchFamily="18" charset="0"/>
              </a:rPr>
              <a:t>Che fare quando l’autorevolezza del facilitatore viene messa in discussione?</a:t>
            </a:r>
          </a:p>
        </p:txBody>
      </p:sp>
      <p:sp>
        <p:nvSpPr>
          <p:cNvPr id="5" name="Double Brace 4">
            <a:extLst>
              <a:ext uri="{FF2B5EF4-FFF2-40B4-BE49-F238E27FC236}">
                <a16:creationId xmlns:a16="http://schemas.microsoft.com/office/drawing/2014/main" id="{A780EC8C-446B-7AAF-BB6F-01CE7D45351B}"/>
              </a:ext>
            </a:extLst>
          </p:cNvPr>
          <p:cNvSpPr/>
          <p:nvPr/>
        </p:nvSpPr>
        <p:spPr>
          <a:xfrm>
            <a:off x="5514109" y="4800658"/>
            <a:ext cx="3948546" cy="1226069"/>
          </a:xfrm>
          <a:prstGeom prst="bracePair">
            <a:avLst/>
          </a:prstGeom>
          <a:ln w="28575">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86306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3A95-18FD-DC26-D618-CB3C6F4479B6}"/>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98D14691-8C18-F75B-971F-19C09EC37279}"/>
              </a:ext>
            </a:extLst>
          </p:cNvPr>
          <p:cNvSpPr txBox="1"/>
          <p:nvPr/>
        </p:nvSpPr>
        <p:spPr>
          <a:xfrm>
            <a:off x="1545021" y="1015523"/>
            <a:ext cx="9449550" cy="3847207"/>
          </a:xfrm>
          <a:prstGeom prst="rect">
            <a:avLst/>
          </a:prstGeom>
          <a:noFill/>
        </p:spPr>
        <p:txBody>
          <a:bodyPr wrap="square" rtlCol="0">
            <a:spAutoFit/>
          </a:bodyPr>
          <a:lstStyle/>
          <a:p>
            <a:r>
              <a:rPr lang="it-IT" sz="3200" dirty="0">
                <a:solidFill>
                  <a:schemeClr val="accent2">
                    <a:lumMod val="75000"/>
                  </a:schemeClr>
                </a:solidFill>
                <a:latin typeface="Baskerville" panose="02020502070401020303" pitchFamily="18" charset="0"/>
                <a:ea typeface="Baskerville" panose="02020502070401020303" pitchFamily="18" charset="0"/>
              </a:rPr>
              <a:t>3. Cosa vuol dire ascoltare?</a:t>
            </a:r>
          </a:p>
          <a:p>
            <a:endParaRPr lang="it-IT" sz="22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L’ascolto attivo indaga il punto di vista dell’altro, punta alla comprensione delle ragioni che stanno dietro una determinata opinione o posizione. </a:t>
            </a:r>
            <a:br>
              <a:rPr lang="it-IT" sz="2800" dirty="0">
                <a:latin typeface="Baskerville" panose="02020502070401020303" pitchFamily="18" charset="0"/>
                <a:ea typeface="Baskerville" panose="02020502070401020303" pitchFamily="18" charset="0"/>
              </a:rPr>
            </a:br>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Evita l’atteggiamento giudicante e non si lancia nella replica. Apre un dialogo di reale approfondimento e scoperta.</a:t>
            </a:r>
          </a:p>
          <a:p>
            <a:endParaRPr lang="it-IT" sz="2200" dirty="0">
              <a:latin typeface="Baskerville" panose="02020502070401020303" pitchFamily="18" charset="0"/>
              <a:ea typeface="Baskerville" panose="02020502070401020303" pitchFamily="18" charset="0"/>
            </a:endParaRPr>
          </a:p>
        </p:txBody>
      </p:sp>
      <p:pic>
        <p:nvPicPr>
          <p:cNvPr id="4" name="Immagine 3" descr="Immagine che contiene design&#10;&#10;Descrizione generata automaticamente">
            <a:extLst>
              <a:ext uri="{FF2B5EF4-FFF2-40B4-BE49-F238E27FC236}">
                <a16:creationId xmlns:a16="http://schemas.microsoft.com/office/drawing/2014/main" id="{A227869C-2ACB-425A-3C8E-A937F310E2F9}"/>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1757971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DF846-1DCB-B9A9-CC2D-6268EF3CE3F6}"/>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AA3C4F3F-693E-FB71-139B-2069FC38DD99}"/>
              </a:ext>
            </a:extLst>
          </p:cNvPr>
          <p:cNvSpPr/>
          <p:nvPr/>
        </p:nvSpPr>
        <p:spPr>
          <a:xfrm>
            <a:off x="1681655" y="660062"/>
            <a:ext cx="9306135" cy="523220"/>
          </a:xfrm>
          <a:prstGeom prst="rect">
            <a:avLst/>
          </a:prstGeom>
        </p:spPr>
        <p:txBody>
          <a:bodyPr wrap="square">
            <a:spAutoFit/>
          </a:bodyPr>
          <a:lstStyle/>
          <a:p>
            <a:r>
              <a:rPr lang="it-IT" sz="2800" dirty="0">
                <a:solidFill>
                  <a:srgbClr val="DD6515"/>
                </a:solidFill>
                <a:latin typeface="Baskerville" panose="02020502070401020303" pitchFamily="18" charset="0"/>
                <a:ea typeface="Baskerville" panose="02020502070401020303" pitchFamily="18" charset="0"/>
              </a:rPr>
              <a:t>Le vostre esperienze. Alcuni spunti interessanti…</a:t>
            </a:r>
          </a:p>
        </p:txBody>
      </p:sp>
      <p:pic>
        <p:nvPicPr>
          <p:cNvPr id="2" name="Immagine 4" descr="Immagine che contiene design&#10;&#10;Descrizione generata automaticamente">
            <a:extLst>
              <a:ext uri="{FF2B5EF4-FFF2-40B4-BE49-F238E27FC236}">
                <a16:creationId xmlns:a16="http://schemas.microsoft.com/office/drawing/2014/main" id="{8BB625D8-D7A8-216E-D0AA-6F38498B38AB}"/>
              </a:ext>
            </a:extLst>
          </p:cNvPr>
          <p:cNvPicPr>
            <a:picLocks noChangeAspect="1"/>
          </p:cNvPicPr>
          <p:nvPr/>
        </p:nvPicPr>
        <p:blipFill rotWithShape="1">
          <a:blip r:embed="rId2"/>
          <a:srcRect b="27030"/>
          <a:stretch/>
        </p:blipFill>
        <p:spPr>
          <a:xfrm>
            <a:off x="10530700" y="5708244"/>
            <a:ext cx="1489023" cy="1086549"/>
          </a:xfrm>
          <a:prstGeom prst="rect">
            <a:avLst/>
          </a:prstGeom>
        </p:spPr>
      </p:pic>
      <p:sp>
        <p:nvSpPr>
          <p:cNvPr id="3" name="Rettangolo 5">
            <a:extLst>
              <a:ext uri="{FF2B5EF4-FFF2-40B4-BE49-F238E27FC236}">
                <a16:creationId xmlns:a16="http://schemas.microsoft.com/office/drawing/2014/main" id="{88C75461-45DA-EE4E-3B89-0D7CD33BAC05}"/>
              </a:ext>
            </a:extLst>
          </p:cNvPr>
          <p:cNvSpPr/>
          <p:nvPr/>
        </p:nvSpPr>
        <p:spPr>
          <a:xfrm>
            <a:off x="1681654" y="1236309"/>
            <a:ext cx="9306135" cy="4154984"/>
          </a:xfrm>
          <a:prstGeom prst="rect">
            <a:avLst/>
          </a:prstGeom>
        </p:spPr>
        <p:txBody>
          <a:bodyPr wrap="square">
            <a:spAutoFit/>
          </a:bodyPr>
          <a:lstStyle/>
          <a:p>
            <a:r>
              <a:rPr lang="en-US" sz="2400" dirty="0">
                <a:latin typeface="Baskerville" panose="02020502070401020303" pitchFamily="18" charset="0"/>
                <a:ea typeface="Baskerville" panose="02020502070401020303" pitchFamily="18" charset="0"/>
              </a:rPr>
              <a:t>“</a:t>
            </a:r>
            <a:r>
              <a:rPr lang="en-US" sz="2400" dirty="0" err="1">
                <a:latin typeface="Baskerville" panose="02020502070401020303" pitchFamily="18" charset="0"/>
                <a:ea typeface="Baskerville" panose="02020502070401020303" pitchFamily="18" charset="0"/>
              </a:rPr>
              <a:t>Assemblea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pubblica</a:t>
            </a:r>
            <a:r>
              <a:rPr lang="en-US" sz="2400" dirty="0">
                <a:latin typeface="Baskerville" panose="02020502070401020303" pitchFamily="18" charset="0"/>
                <a:ea typeface="Baskerville" panose="02020502070401020303" pitchFamily="18" charset="0"/>
              </a:rPr>
              <a:t> alla </a:t>
            </a:r>
            <a:r>
              <a:rPr lang="en-US" sz="2400" dirty="0" err="1">
                <a:latin typeface="Baskerville" panose="02020502070401020303" pitchFamily="18" charset="0"/>
                <a:ea typeface="Baskerville" panose="02020502070401020303" pitchFamily="18" charset="0"/>
              </a:rPr>
              <a:t>presenza</a:t>
            </a:r>
            <a:r>
              <a:rPr lang="en-US" sz="2400" dirty="0">
                <a:latin typeface="Baskerville" panose="02020502070401020303" pitchFamily="18" charset="0"/>
                <a:ea typeface="Baskerville" panose="02020502070401020303" pitchFamily="18" charset="0"/>
              </a:rPr>
              <a:t> del </a:t>
            </a:r>
            <a:r>
              <a:rPr lang="en-US" sz="2400" dirty="0" err="1">
                <a:latin typeface="Baskerville" panose="02020502070401020303" pitchFamily="18" charset="0"/>
                <a:ea typeface="Baskerville" panose="02020502070401020303" pitchFamily="18" charset="0"/>
              </a:rPr>
              <a:t>Sindaco</a:t>
            </a:r>
            <a:r>
              <a:rPr lang="en-US" sz="2400" dirty="0">
                <a:latin typeface="Baskerville" panose="02020502070401020303" pitchFamily="18" charset="0"/>
                <a:ea typeface="Baskerville" panose="02020502070401020303" pitchFamily="18" charset="0"/>
              </a:rPr>
              <a:t>, dove io </a:t>
            </a:r>
            <a:r>
              <a:rPr lang="en-US" sz="2400" dirty="0" err="1">
                <a:latin typeface="Baskerville" panose="02020502070401020303" pitchFamily="18" charset="0"/>
                <a:ea typeface="Baskerville" panose="02020502070401020303" pitchFamily="18" charset="0"/>
              </a:rPr>
              <a:t>dovevo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relazionare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su</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alcuni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argomenti</a:t>
            </a:r>
            <a:r>
              <a:rPr lang="en-US" sz="2400" dirty="0">
                <a:latin typeface="Baskerville" panose="02020502070401020303" pitchFamily="18" charset="0"/>
                <a:ea typeface="Baskerville" panose="02020502070401020303" pitchFamily="18" charset="0"/>
              </a:rPr>
              <a:t> molto </a:t>
            </a:r>
            <a:r>
              <a:rPr lang="en-US" sz="2400" dirty="0" err="1">
                <a:latin typeface="Baskerville" panose="02020502070401020303" pitchFamily="18" charset="0"/>
                <a:ea typeface="Baskerville" panose="02020502070401020303" pitchFamily="18" charset="0"/>
              </a:rPr>
              <a:t>sentiti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dai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cittadini</a:t>
            </a:r>
            <a:r>
              <a:rPr lang="en-US" sz="2400" dirty="0">
                <a:latin typeface="Baskerville" panose="02020502070401020303" pitchFamily="18" charset="0"/>
                <a:ea typeface="Baskerville" panose="02020502070401020303" pitchFamily="18" charset="0"/>
              </a:rPr>
              <a:t>, in </a:t>
            </a:r>
            <a:r>
              <a:rPr lang="en-US" sz="2400" dirty="0" err="1">
                <a:latin typeface="Baskerville" panose="02020502070401020303" pitchFamily="18" charset="0"/>
                <a:ea typeface="Baskerville" panose="02020502070401020303" pitchFamily="18" charset="0"/>
              </a:rPr>
              <a:t>quel</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momento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anche</a:t>
            </a:r>
            <a:r>
              <a:rPr lang="en-US" sz="2400" dirty="0">
                <a:latin typeface="Baskerville" panose="02020502070401020303" pitchFamily="18" charset="0"/>
                <a:ea typeface="Baskerville" panose="02020502070401020303" pitchFamily="18" charset="0"/>
              </a:rPr>
              <a:t> un pò </a:t>
            </a:r>
            <a:r>
              <a:rPr lang="en-US" sz="2400" dirty="0" err="1">
                <a:latin typeface="Baskerville" panose="02020502070401020303" pitchFamily="18" charset="0"/>
                <a:ea typeface="Baskerville" panose="02020502070401020303" pitchFamily="18" charset="0"/>
              </a:rPr>
              <a:t>arrabbiati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L'obiettivo</a:t>
            </a:r>
            <a:r>
              <a:rPr lang="en-US" sz="2400" dirty="0">
                <a:latin typeface="Baskerville" panose="02020502070401020303" pitchFamily="18" charset="0"/>
                <a:ea typeface="Baskerville" panose="02020502070401020303" pitchFamily="18" charset="0"/>
              </a:rPr>
              <a:t> era </a:t>
            </a:r>
            <a:r>
              <a:rPr lang="en-US" sz="2400" dirty="0" err="1">
                <a:latin typeface="Baskerville" panose="02020502070401020303" pitchFamily="18" charset="0"/>
                <a:ea typeface="Baskerville" panose="02020502070401020303" pitchFamily="18" charset="0"/>
              </a:rPr>
              <a:t>quello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spiegare</a:t>
            </a:r>
            <a:r>
              <a:rPr lang="en-US" sz="2400" dirty="0">
                <a:latin typeface="Baskerville" panose="02020502070401020303" pitchFamily="18" charset="0"/>
                <a:ea typeface="Baskerville" panose="02020502070401020303" pitchFamily="18" charset="0"/>
              </a:rPr>
              <a:t> loro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l'amministrazione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comunale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stava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gia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facendo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tutto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quanto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nelle</a:t>
            </a:r>
            <a:r>
              <a:rPr lang="en-US" sz="2400" dirty="0">
                <a:latin typeface="Baskerville" panose="02020502070401020303" pitchFamily="18" charset="0"/>
                <a:ea typeface="Baskerville" panose="02020502070401020303" pitchFamily="18" charset="0"/>
              </a:rPr>
              <a:t> sue </a:t>
            </a:r>
            <a:r>
              <a:rPr lang="en-US" sz="2400" dirty="0" err="1">
                <a:latin typeface="Baskerville" panose="02020502070401020303" pitchFamily="18" charset="0"/>
                <a:ea typeface="Baskerville" panose="02020502070401020303" pitchFamily="18" charset="0"/>
              </a:rPr>
              <a:t>possibilita</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che</a:t>
            </a:r>
            <a:r>
              <a:rPr lang="en-US" sz="2400" dirty="0">
                <a:latin typeface="Baskerville" panose="02020502070401020303" pitchFamily="18" charset="0"/>
                <a:ea typeface="Baskerville" panose="02020502070401020303" pitchFamily="18" charset="0"/>
              </a:rPr>
              <a:t> la </a:t>
            </a:r>
            <a:r>
              <a:rPr lang="en-US" sz="2400" dirty="0" err="1">
                <a:latin typeface="Baskerville" panose="02020502070401020303" pitchFamily="18" charset="0"/>
                <a:ea typeface="Baskerville" panose="02020502070401020303" pitchFamily="18" charset="0"/>
              </a:rPr>
              <a:t>risoluzione</a:t>
            </a:r>
            <a:r>
              <a:rPr lang="en-US" sz="2400" dirty="0">
                <a:latin typeface="Baskerville" panose="02020502070401020303" pitchFamily="18" charset="0"/>
                <a:ea typeface="Baskerville" panose="02020502070401020303" pitchFamily="18" charset="0"/>
              </a:rPr>
              <a:t> della </a:t>
            </a:r>
            <a:r>
              <a:rPr lang="en-US" sz="2400" dirty="0" err="1">
                <a:latin typeface="Baskerville" panose="02020502070401020303" pitchFamily="18" charset="0"/>
                <a:ea typeface="Baskerville" panose="02020502070401020303" pitchFamily="18" charset="0"/>
              </a:rPr>
              <a:t>problematica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sarebbe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arrivata</a:t>
            </a:r>
            <a:r>
              <a:rPr lang="en-US" sz="2400" dirty="0">
                <a:latin typeface="Baskerville" panose="02020502070401020303" pitchFamily="18" charset="0"/>
                <a:ea typeface="Baskerville" panose="02020502070401020303" pitchFamily="18" charset="0"/>
              </a:rPr>
              <a:t> in </a:t>
            </a:r>
            <a:r>
              <a:rPr lang="en-US" sz="2400" dirty="0" err="1">
                <a:latin typeface="Baskerville" panose="02020502070401020303" pitchFamily="18" charset="0"/>
                <a:ea typeface="Baskerville" panose="02020502070401020303" pitchFamily="18" charset="0"/>
              </a:rPr>
              <a:t>futuro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C’era</a:t>
            </a:r>
            <a:r>
              <a:rPr lang="en-US" sz="2400" dirty="0">
                <a:latin typeface="Baskerville" panose="02020502070401020303" pitchFamily="18" charset="0"/>
                <a:ea typeface="Baskerville" panose="02020502070401020303" pitchFamily="18" charset="0"/>
              </a:rPr>
              <a:t> molto </a:t>
            </a:r>
            <a:r>
              <a:rPr lang="en-US" sz="2400" dirty="0" err="1">
                <a:latin typeface="Baskerville" panose="02020502070401020303" pitchFamily="18" charset="0"/>
                <a:ea typeface="Baskerville" panose="02020502070401020303" pitchFamily="18" charset="0"/>
              </a:rPr>
              <a:t>nervosismo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Insieme</a:t>
            </a:r>
            <a:r>
              <a:rPr lang="en-US" sz="2400" dirty="0">
                <a:latin typeface="Baskerville" panose="02020502070401020303" pitchFamily="18" charset="0"/>
                <a:ea typeface="Baskerville" panose="02020502070401020303" pitchFamily="18" charset="0"/>
              </a:rPr>
              <a:t> al </a:t>
            </a:r>
            <a:r>
              <a:rPr lang="en-US" sz="2400" dirty="0" err="1">
                <a:latin typeface="Baskerville" panose="02020502070401020303" pitchFamily="18" charset="0"/>
                <a:ea typeface="Baskerville" panose="02020502070401020303" pitchFamily="18" charset="0"/>
              </a:rPr>
              <a:t>sindaco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abbiamo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cercato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essere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trasparenti</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sinceri</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affrontare</a:t>
            </a:r>
            <a:r>
              <a:rPr lang="en-US" sz="2400" dirty="0">
                <a:latin typeface="Baskerville" panose="02020502070401020303" pitchFamily="18" charset="0"/>
                <a:ea typeface="Baskerville" panose="02020502070401020303" pitchFamily="18" charset="0"/>
              </a:rPr>
              <a:t> tutte le </a:t>
            </a:r>
            <a:r>
              <a:rPr lang="en-US" sz="2400" dirty="0" err="1">
                <a:latin typeface="Baskerville" panose="02020502070401020303" pitchFamily="18" charset="0"/>
                <a:ea typeface="Baskerville" panose="02020502070401020303" pitchFamily="18" charset="0"/>
              </a:rPr>
              <a:t>tematiche</a:t>
            </a:r>
            <a:r>
              <a:rPr lang="en-US" sz="2400" dirty="0">
                <a:latin typeface="Baskerville" panose="02020502070401020303" pitchFamily="18" charset="0"/>
                <a:ea typeface="Baskerville" panose="02020502070401020303" pitchFamily="18" charset="0"/>
              </a:rPr>
              <a:t> poste e </a:t>
            </a:r>
            <a:r>
              <a:rPr lang="en-US" sz="2400" dirty="0" err="1">
                <a:latin typeface="Baskerville" panose="02020502070401020303" pitchFamily="18" charset="0"/>
                <a:ea typeface="Baskerville" panose="02020502070401020303" pitchFamily="18" charset="0"/>
              </a:rPr>
              <a:t>lasciare</a:t>
            </a:r>
            <a:r>
              <a:rPr lang="en-US" sz="2400" dirty="0">
                <a:latin typeface="Baskerville" panose="02020502070401020303" pitchFamily="18" charset="0"/>
                <a:ea typeface="Baskerville" panose="02020502070401020303" pitchFamily="18" charset="0"/>
              </a:rPr>
              <a:t> molto </a:t>
            </a:r>
            <a:r>
              <a:rPr lang="en-US" sz="2400" dirty="0" err="1">
                <a:latin typeface="Baskerville" panose="02020502070401020303" pitchFamily="18" charset="0"/>
                <a:ea typeface="Baskerville" panose="02020502070401020303" pitchFamily="18" charset="0"/>
              </a:rPr>
              <a:t>spazio</a:t>
            </a:r>
            <a:r>
              <a:rPr lang="en-US" sz="2400" dirty="0">
                <a:latin typeface="Baskerville" panose="02020502070401020303" pitchFamily="18" charset="0"/>
                <a:ea typeface="Baskerville" panose="02020502070401020303" pitchFamily="18" charset="0"/>
              </a:rPr>
              <a:t> alle </a:t>
            </a:r>
            <a:r>
              <a:rPr lang="en-US" sz="2400" dirty="0" err="1">
                <a:latin typeface="Baskerville" panose="02020502070401020303" pitchFamily="18" charset="0"/>
                <a:ea typeface="Baskerville" panose="02020502070401020303" pitchFamily="18" charset="0"/>
              </a:rPr>
              <a:t>domande</a:t>
            </a:r>
            <a:r>
              <a:rPr lang="en-US" sz="2400" dirty="0">
                <a:latin typeface="Baskerville" panose="02020502070401020303" pitchFamily="18" charset="0"/>
                <a:ea typeface="Baskerville" panose="02020502070401020303" pitchFamily="18" charset="0"/>
              </a:rPr>
              <a:t> a cui è </a:t>
            </a:r>
            <a:r>
              <a:rPr lang="en-US" sz="2400" dirty="0" err="1">
                <a:latin typeface="Baskerville" panose="02020502070401020303" pitchFamily="18" charset="0"/>
                <a:ea typeface="Baskerville" panose="02020502070401020303" pitchFamily="18" charset="0"/>
              </a:rPr>
              <a:t>stata</a:t>
            </a:r>
            <a:r>
              <a:rPr lang="en-US" sz="2400" dirty="0">
                <a:latin typeface="Baskerville" panose="02020502070401020303" pitchFamily="18" charset="0"/>
                <a:ea typeface="Baskerville" panose="02020502070401020303" pitchFamily="18" charset="0"/>
              </a:rPr>
              <a:t> data </a:t>
            </a:r>
            <a:r>
              <a:rPr lang="en-US" sz="2400" dirty="0" err="1">
                <a:latin typeface="Baskerville" panose="02020502070401020303" pitchFamily="18" charset="0"/>
                <a:ea typeface="Baskerville" panose="02020502070401020303" pitchFamily="18" charset="0"/>
              </a:rPr>
              <a:t>una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risposta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puntuale</a:t>
            </a:r>
            <a:r>
              <a:rPr lang="en-US" sz="2400" dirty="0">
                <a:latin typeface="Baskerville" panose="02020502070401020303" pitchFamily="18" charset="0"/>
                <a:ea typeface="Baskerville" panose="02020502070401020303" pitchFamily="18" charset="0"/>
              </a:rPr>
              <a:t>, al fine di </a:t>
            </a:r>
            <a:r>
              <a:rPr lang="en-US" sz="2400" dirty="0" err="1">
                <a:latin typeface="Baskerville" panose="02020502070401020303" pitchFamily="18" charset="0"/>
                <a:ea typeface="Baskerville" panose="02020502070401020303" pitchFamily="18" charset="0"/>
              </a:rPr>
              <a:t>abbassare</a:t>
            </a:r>
            <a:r>
              <a:rPr lang="en-US" sz="2400" dirty="0">
                <a:latin typeface="Baskerville" panose="02020502070401020303" pitchFamily="18" charset="0"/>
                <a:ea typeface="Baskerville" panose="02020502070401020303" pitchFamily="18" charset="0"/>
              </a:rPr>
              <a:t> la </a:t>
            </a:r>
            <a:r>
              <a:rPr lang="en-US" sz="2400" dirty="0" err="1">
                <a:latin typeface="Baskerville" panose="02020502070401020303" pitchFamily="18" charset="0"/>
                <a:ea typeface="Baskerville" panose="02020502070401020303" pitchFamily="18" charset="0"/>
              </a:rPr>
              <a:t>soglia</a:t>
            </a:r>
            <a:r>
              <a:rPr lang="en-US" sz="2400" dirty="0">
                <a:latin typeface="Baskerville" panose="02020502070401020303" pitchFamily="18" charset="0"/>
                <a:ea typeface="Baskerville" panose="02020502070401020303" pitchFamily="18" charset="0"/>
              </a:rPr>
              <a:t> del </a:t>
            </a:r>
            <a:r>
              <a:rPr lang="en-US" sz="2400" dirty="0" err="1">
                <a:latin typeface="Baskerville" panose="02020502070401020303" pitchFamily="18" charset="0"/>
                <a:ea typeface="Baskerville" panose="02020502070401020303" pitchFamily="18" charset="0"/>
              </a:rPr>
              <a:t>conflitto</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fidalizzare</a:t>
            </a:r>
            <a:r>
              <a:rPr lang="en-US" sz="2400" dirty="0">
                <a:latin typeface="Baskerville" panose="02020502070401020303" pitchFamily="18" charset="0"/>
                <a:ea typeface="Baskerville" panose="02020502070401020303" pitchFamily="18" charset="0"/>
              </a:rPr>
              <a:t> il </a:t>
            </a:r>
            <a:r>
              <a:rPr lang="en-US" sz="2400" dirty="0" err="1">
                <a:latin typeface="Baskerville" panose="02020502070401020303" pitchFamily="18" charset="0"/>
                <a:ea typeface="Baskerville" panose="02020502070401020303" pitchFamily="18" charset="0"/>
              </a:rPr>
              <a:t>maggior</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numero</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persone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possibili</a:t>
            </a:r>
            <a:r>
              <a:rPr lang="en-US" sz="2400" dirty="0">
                <a:latin typeface="Baskerville" panose="02020502070401020303" pitchFamily="18" charset="0"/>
                <a:ea typeface="Baskerville" panose="02020502070401020303" pitchFamily="18" charset="0"/>
              </a:rPr>
              <a:t>. </a:t>
            </a:r>
          </a:p>
          <a:p>
            <a:r>
              <a:rPr lang="en-US" sz="2400" dirty="0">
                <a:latin typeface="Baskerville" panose="02020502070401020303" pitchFamily="18" charset="0"/>
                <a:ea typeface="Baskerville" panose="02020502070401020303" pitchFamily="18" charset="0"/>
              </a:rPr>
              <a:t>”</a:t>
            </a:r>
            <a:endParaRPr lang="en-US" sz="2400" dirty="0">
              <a:effectLst/>
              <a:latin typeface="Baskerville" panose="02020502070401020303" pitchFamily="18" charset="0"/>
              <a:ea typeface="Baskerville" panose="02020502070401020303" pitchFamily="18" charset="0"/>
            </a:endParaRPr>
          </a:p>
        </p:txBody>
      </p:sp>
      <p:sp>
        <p:nvSpPr>
          <p:cNvPr id="4" name="Rettangolo 5">
            <a:extLst>
              <a:ext uri="{FF2B5EF4-FFF2-40B4-BE49-F238E27FC236}">
                <a16:creationId xmlns:a16="http://schemas.microsoft.com/office/drawing/2014/main" id="{829B313A-9A19-18B0-7859-0D0AAE954A8A}"/>
              </a:ext>
            </a:extLst>
          </p:cNvPr>
          <p:cNvSpPr/>
          <p:nvPr/>
        </p:nvSpPr>
        <p:spPr>
          <a:xfrm>
            <a:off x="5776299" y="4879638"/>
            <a:ext cx="3464685" cy="707886"/>
          </a:xfrm>
          <a:prstGeom prst="rect">
            <a:avLst/>
          </a:prstGeom>
        </p:spPr>
        <p:txBody>
          <a:bodyPr wrap="square">
            <a:spAutoFit/>
          </a:bodyPr>
          <a:lstStyle/>
          <a:p>
            <a:r>
              <a:rPr lang="it-IT" sz="2000" dirty="0">
                <a:solidFill>
                  <a:srgbClr val="DD6515"/>
                </a:solidFill>
                <a:latin typeface="Baskerville" panose="02020502070401020303" pitchFamily="18" charset="0"/>
                <a:ea typeface="Baskerville" panose="02020502070401020303" pitchFamily="18" charset="0"/>
              </a:rPr>
              <a:t>Quando l’amministrazione ha già tutte le soluzioni…</a:t>
            </a:r>
          </a:p>
        </p:txBody>
      </p:sp>
      <p:sp>
        <p:nvSpPr>
          <p:cNvPr id="5" name="Double Brace 4">
            <a:extLst>
              <a:ext uri="{FF2B5EF4-FFF2-40B4-BE49-F238E27FC236}">
                <a16:creationId xmlns:a16="http://schemas.microsoft.com/office/drawing/2014/main" id="{38FA80B2-E6ED-61F6-EDFD-24763C246B80}"/>
              </a:ext>
            </a:extLst>
          </p:cNvPr>
          <p:cNvSpPr/>
          <p:nvPr/>
        </p:nvSpPr>
        <p:spPr>
          <a:xfrm>
            <a:off x="5514109" y="4800658"/>
            <a:ext cx="3948546" cy="1226069"/>
          </a:xfrm>
          <a:prstGeom prst="bracePair">
            <a:avLst/>
          </a:prstGeom>
          <a:ln w="28575">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6091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72151-CBE3-1494-0E29-414CBFD1EF2C}"/>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3182CE4A-C007-2196-BE19-0A745DA18818}"/>
              </a:ext>
            </a:extLst>
          </p:cNvPr>
          <p:cNvSpPr txBox="1"/>
          <p:nvPr/>
        </p:nvSpPr>
        <p:spPr>
          <a:xfrm>
            <a:off x="1545021" y="1418294"/>
            <a:ext cx="8692055" cy="4678204"/>
          </a:xfrm>
          <a:prstGeom prst="rect">
            <a:avLst/>
          </a:prstGeom>
          <a:noFill/>
        </p:spPr>
        <p:txBody>
          <a:bodyPr wrap="square" rtlCol="0">
            <a:spAutoFit/>
          </a:bodyPr>
          <a:lstStyle/>
          <a:p>
            <a:pPr marL="0" indent="0">
              <a:buNone/>
            </a:pPr>
            <a:r>
              <a:rPr lang="it-IT" sz="2000" dirty="0">
                <a:latin typeface="Baskerville" panose="02020502070401020303" pitchFamily="18" charset="0"/>
                <a:ea typeface="Baskerville" panose="02020502070401020303" pitchFamily="18" charset="0"/>
              </a:rPr>
              <a:t>Il brigadiere è davanti alla macchina da scrivere. L’interrogato, seduto davanti a lui, risponde alle domande un po’ balbettando, ma attento a dire tutto quel che ha da dire nel modo più preciso e senza una parola di troppo: </a:t>
            </a:r>
            <a:r>
              <a:rPr lang="it-IT" sz="2000" i="1" dirty="0">
                <a:latin typeface="Baskerville" panose="02020502070401020303" pitchFamily="18" charset="0"/>
                <a:ea typeface="Baskerville" panose="02020502070401020303" pitchFamily="18" charset="0"/>
              </a:rPr>
              <a:t>“Stamattina presto andavo in cantina ad accendere la stufa e ho trovato tutti quei fiaschi di vino dietro la cassa del carbone. Ne ho preso uno per bermelo a cena. Non ne sapevo niente che la bottiglieria di sopra era stata scassinata”.</a:t>
            </a:r>
            <a:endParaRPr lang="it-IT" sz="2000" dirty="0">
              <a:latin typeface="Baskerville" panose="02020502070401020303" pitchFamily="18" charset="0"/>
              <a:ea typeface="Baskerville" panose="02020502070401020303" pitchFamily="18" charset="0"/>
            </a:endParaRPr>
          </a:p>
          <a:p>
            <a:pPr marL="0" indent="0">
              <a:buNone/>
            </a:pPr>
            <a:r>
              <a:rPr lang="it-IT" sz="2000" dirty="0">
                <a:latin typeface="Baskerville" panose="02020502070401020303" pitchFamily="18" charset="0"/>
                <a:ea typeface="Baskerville" panose="02020502070401020303" pitchFamily="18" charset="0"/>
              </a:rPr>
              <a:t>Impassibile, il brigadiere batte veloce sui tasti la sua fedele trascrizione: </a:t>
            </a:r>
            <a:r>
              <a:rPr lang="it-IT" sz="2000" i="1" dirty="0">
                <a:latin typeface="Baskerville" panose="02020502070401020303" pitchFamily="18" charset="0"/>
                <a:ea typeface="Baskerville" panose="02020502070401020303" pitchFamily="18" charset="0"/>
              </a:rPr>
              <a:t>«Il sottoscritto, essendosi recato nelle prime ore antimeridiane nei locali dello scantinato per eseguire l’avviamento dell’impianto termico, dichiara d’essere casualmente incorso nel rinvenimento di un quantitativo di prodotti vinicoli, situati in posizione retrostante al recipiente adibito al contenimento del combustibile, e di aver effettuato l’asportazione di uno dei detti articoli nell’intento di consumarlo durante il pasto pomeridiano, non essendo a conoscenza dell’avvenuta effrazione dell’esercizio soprastante».</a:t>
            </a:r>
          </a:p>
          <a:p>
            <a:pPr marL="0" indent="0">
              <a:buNone/>
            </a:pPr>
            <a:r>
              <a:rPr lang="it-IT" sz="2000" i="1" dirty="0">
                <a:latin typeface="Baskerville" panose="02020502070401020303" pitchFamily="18" charset="0"/>
                <a:ea typeface="Baskerville" panose="02020502070401020303" pitchFamily="18" charset="0"/>
              </a:rPr>
              <a:t>Italo Calvino, 1965</a:t>
            </a:r>
            <a:endParaRPr lang="it-IT" sz="2000" dirty="0">
              <a:latin typeface="Baskerville" panose="02020502070401020303" pitchFamily="18" charset="0"/>
              <a:ea typeface="Baskerville" panose="02020502070401020303" pitchFamily="18" charset="0"/>
            </a:endParaRPr>
          </a:p>
          <a:p>
            <a:endParaRPr lang="it-IT" dirty="0">
              <a:latin typeface="Baskerville" panose="02020502070401020303" pitchFamily="18" charset="0"/>
              <a:ea typeface="Baskerville" panose="02020502070401020303" pitchFamily="18" charset="0"/>
            </a:endParaRPr>
          </a:p>
        </p:txBody>
      </p:sp>
      <p:sp>
        <p:nvSpPr>
          <p:cNvPr id="2" name="CasellaDiTesto 1">
            <a:extLst>
              <a:ext uri="{FF2B5EF4-FFF2-40B4-BE49-F238E27FC236}">
                <a16:creationId xmlns:a16="http://schemas.microsoft.com/office/drawing/2014/main" id="{9F51197F-368E-A187-AFA8-37B101884AA0}"/>
              </a:ext>
            </a:extLst>
          </p:cNvPr>
          <p:cNvSpPr txBox="1"/>
          <p:nvPr/>
        </p:nvSpPr>
        <p:spPr>
          <a:xfrm>
            <a:off x="1502230" y="729341"/>
            <a:ext cx="9383484" cy="523220"/>
          </a:xfrm>
          <a:prstGeom prst="rect">
            <a:avLst/>
          </a:prstGeom>
          <a:noFill/>
        </p:spPr>
        <p:txBody>
          <a:bodyPr wrap="square" rtlCol="0">
            <a:spAutoFit/>
          </a:bodyPr>
          <a:lstStyle/>
          <a:p>
            <a:r>
              <a:rPr lang="it-IT" sz="2800" dirty="0">
                <a:solidFill>
                  <a:srgbClr val="DD6515"/>
                </a:solidFill>
                <a:latin typeface="Baskerville" panose="02020502070401020303" pitchFamily="18" charset="0"/>
                <a:ea typeface="Baskerville" panose="02020502070401020303" pitchFamily="18" charset="0"/>
              </a:rPr>
              <a:t>Una sfida per la pubblica amministrazione</a:t>
            </a:r>
          </a:p>
        </p:txBody>
      </p:sp>
      <p:sp>
        <p:nvSpPr>
          <p:cNvPr id="6" name="CasellaDiTesto 5">
            <a:extLst>
              <a:ext uri="{FF2B5EF4-FFF2-40B4-BE49-F238E27FC236}">
                <a16:creationId xmlns:a16="http://schemas.microsoft.com/office/drawing/2014/main" id="{D3BB37D6-5FC7-CAA4-F72B-5BB7080549C2}"/>
              </a:ext>
            </a:extLst>
          </p:cNvPr>
          <p:cNvSpPr txBox="1"/>
          <p:nvPr/>
        </p:nvSpPr>
        <p:spPr>
          <a:xfrm>
            <a:off x="6281516" y="5601662"/>
            <a:ext cx="2187572" cy="523220"/>
          </a:xfrm>
          <a:prstGeom prst="rect">
            <a:avLst/>
          </a:prstGeom>
          <a:noFill/>
        </p:spPr>
        <p:txBody>
          <a:bodyPr wrap="square" rtlCol="0">
            <a:spAutoFit/>
          </a:bodyPr>
          <a:lstStyle/>
          <a:p>
            <a:r>
              <a:rPr lang="it-IT" sz="2800" dirty="0">
                <a:solidFill>
                  <a:srgbClr val="DD6515"/>
                </a:solidFill>
                <a:latin typeface="Baskerville" panose="02020502070401020303" pitchFamily="18" charset="0"/>
                <a:ea typeface="Baskerville" panose="02020502070401020303" pitchFamily="18" charset="0"/>
              </a:rPr>
              <a:t>L’antilingua</a:t>
            </a:r>
          </a:p>
        </p:txBody>
      </p:sp>
      <p:sp>
        <p:nvSpPr>
          <p:cNvPr id="7" name="Parentesi graffa aperta 6">
            <a:extLst>
              <a:ext uri="{FF2B5EF4-FFF2-40B4-BE49-F238E27FC236}">
                <a16:creationId xmlns:a16="http://schemas.microsoft.com/office/drawing/2014/main" id="{577FF7B7-F14E-3F68-3154-8D9774491317}"/>
              </a:ext>
            </a:extLst>
          </p:cNvPr>
          <p:cNvSpPr/>
          <p:nvPr/>
        </p:nvSpPr>
        <p:spPr>
          <a:xfrm>
            <a:off x="6096000" y="5323114"/>
            <a:ext cx="272143" cy="1143001"/>
          </a:xfrm>
          <a:prstGeom prst="leftBrace">
            <a:avLst>
              <a:gd name="adj1" fmla="val 29070"/>
              <a:gd name="adj2" fmla="val 51146"/>
            </a:avLst>
          </a:prstGeom>
          <a:noFill/>
          <a:ln>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solidFill>
                <a:srgbClr val="DD6515"/>
              </a:solidFill>
            </a:endParaRPr>
          </a:p>
        </p:txBody>
      </p:sp>
      <p:sp>
        <p:nvSpPr>
          <p:cNvPr id="10" name="Parentesi graffa aperta 9">
            <a:extLst>
              <a:ext uri="{FF2B5EF4-FFF2-40B4-BE49-F238E27FC236}">
                <a16:creationId xmlns:a16="http://schemas.microsoft.com/office/drawing/2014/main" id="{9C57EE62-09F0-EBFF-F4FB-1F63B9144084}"/>
              </a:ext>
            </a:extLst>
          </p:cNvPr>
          <p:cNvSpPr/>
          <p:nvPr/>
        </p:nvSpPr>
        <p:spPr>
          <a:xfrm rot="10800000">
            <a:off x="8131629" y="5323114"/>
            <a:ext cx="272143" cy="1143001"/>
          </a:xfrm>
          <a:prstGeom prst="leftBrace">
            <a:avLst>
              <a:gd name="adj1" fmla="val 29070"/>
              <a:gd name="adj2" fmla="val 51146"/>
            </a:avLst>
          </a:prstGeom>
          <a:noFill/>
          <a:ln>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solidFill>
                <a:srgbClr val="DD6515"/>
              </a:solidFill>
            </a:endParaRPr>
          </a:p>
        </p:txBody>
      </p:sp>
      <p:pic>
        <p:nvPicPr>
          <p:cNvPr id="3" name="Immagine 8" descr="Immagine che contiene design&#10;&#10;Descrizione generata automaticamente">
            <a:extLst>
              <a:ext uri="{FF2B5EF4-FFF2-40B4-BE49-F238E27FC236}">
                <a16:creationId xmlns:a16="http://schemas.microsoft.com/office/drawing/2014/main" id="{8E8EBF58-91D3-3B8A-0478-C092467EABB7}"/>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699932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FE38-9B6B-CA12-9FCF-97CF8719D218}"/>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F173FD9C-8BC0-B3B3-37AE-8AD156D73B23}"/>
              </a:ext>
            </a:extLst>
          </p:cNvPr>
          <p:cNvSpPr txBox="1"/>
          <p:nvPr/>
        </p:nvSpPr>
        <p:spPr>
          <a:xfrm>
            <a:off x="1545021" y="1015523"/>
            <a:ext cx="8692055" cy="3508653"/>
          </a:xfrm>
          <a:prstGeom prst="rect">
            <a:avLst/>
          </a:prstGeom>
          <a:noFill/>
        </p:spPr>
        <p:txBody>
          <a:bodyPr wrap="square" rtlCol="0">
            <a:spAutoFit/>
          </a:bodyPr>
          <a:lstStyle/>
          <a:p>
            <a:r>
              <a:rPr lang="it-IT" sz="3200" dirty="0">
                <a:solidFill>
                  <a:schemeClr val="accent2">
                    <a:lumMod val="75000"/>
                  </a:schemeClr>
                </a:solidFill>
                <a:latin typeface="Baskerville" panose="02020502070401020303" pitchFamily="18" charset="0"/>
                <a:ea typeface="Baskerville" panose="02020502070401020303" pitchFamily="18" charset="0"/>
              </a:rPr>
              <a:t>4. Come si arriva alla decisione? </a:t>
            </a:r>
            <a:endParaRPr lang="it-IT" sz="22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In un sistema semplice, una persona assume le decisioni e gli altri implementano le decisioni prese. </a:t>
            </a:r>
          </a:p>
          <a:p>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In un sistema complesso, il processo decisionale è un «work in progress», che passa attraverso progressive verifiche e valutazioni, tra gli attori coinvolti, per «aggiustare il tiro». </a:t>
            </a:r>
          </a:p>
          <a:p>
            <a:endParaRPr lang="it-IT" sz="2200" dirty="0">
              <a:latin typeface="Baskerville" panose="02020502070401020303" pitchFamily="18" charset="0"/>
              <a:ea typeface="Baskerville" panose="02020502070401020303" pitchFamily="18" charset="0"/>
            </a:endParaRPr>
          </a:p>
        </p:txBody>
      </p:sp>
      <p:pic>
        <p:nvPicPr>
          <p:cNvPr id="4" name="Immagine 3" descr="Immagine che contiene design&#10;&#10;Descrizione generata automaticamente">
            <a:extLst>
              <a:ext uri="{FF2B5EF4-FFF2-40B4-BE49-F238E27FC236}">
                <a16:creationId xmlns:a16="http://schemas.microsoft.com/office/drawing/2014/main" id="{53E287E8-4B1F-00D3-C7B8-2219DD725717}"/>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214803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2E1C-35DE-E2DE-6D62-425E9B2AAEE7}"/>
            </a:ext>
          </a:extLst>
        </p:cNvPr>
        <p:cNvGrpSpPr/>
        <p:nvPr/>
      </p:nvGrpSpPr>
      <p:grpSpPr>
        <a:xfrm>
          <a:off x="0" y="0"/>
          <a:ext cx="0" cy="0"/>
          <a:chOff x="0" y="0"/>
          <a:chExt cx="0" cy="0"/>
        </a:xfrm>
      </p:grpSpPr>
      <p:pic>
        <p:nvPicPr>
          <p:cNvPr id="3" name="Immagine 2" descr="AA_logotipo_fucsia-sinti-10.png">
            <a:extLst>
              <a:ext uri="{FF2B5EF4-FFF2-40B4-BE49-F238E27FC236}">
                <a16:creationId xmlns:a16="http://schemas.microsoft.com/office/drawing/2014/main" id="{42F6BCB2-3816-4168-591E-00243AA9A87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flipH="1">
            <a:off x="11159838" y="5856947"/>
            <a:ext cx="832856" cy="1134022"/>
          </a:xfrm>
          <a:prstGeom prst="rect">
            <a:avLst/>
          </a:prstGeom>
        </p:spPr>
      </p:pic>
      <p:sp>
        <p:nvSpPr>
          <p:cNvPr id="2" name="CasellaDiTesto 1">
            <a:extLst>
              <a:ext uri="{FF2B5EF4-FFF2-40B4-BE49-F238E27FC236}">
                <a16:creationId xmlns:a16="http://schemas.microsoft.com/office/drawing/2014/main" id="{7396866B-9713-210A-3C22-2F6DFF843880}"/>
              </a:ext>
            </a:extLst>
          </p:cNvPr>
          <p:cNvSpPr txBox="1"/>
          <p:nvPr/>
        </p:nvSpPr>
        <p:spPr>
          <a:xfrm>
            <a:off x="1861851" y="892366"/>
            <a:ext cx="6455884" cy="584775"/>
          </a:xfrm>
          <a:prstGeom prst="rect">
            <a:avLst/>
          </a:prstGeom>
          <a:noFill/>
        </p:spPr>
        <p:txBody>
          <a:bodyPr wrap="square" rtlCol="0">
            <a:spAutoFit/>
          </a:bodyPr>
          <a:lstStyle/>
          <a:p>
            <a:r>
              <a:rPr lang="it-IT" sz="3200" dirty="0">
                <a:solidFill>
                  <a:schemeClr val="accent2">
                    <a:lumMod val="75000"/>
                  </a:schemeClr>
                </a:solidFill>
                <a:latin typeface="Baskerville" panose="02020502070401020303" pitchFamily="18" charset="0"/>
                <a:ea typeface="Baskerville" panose="02020502070401020303" pitchFamily="18" charset="0"/>
              </a:rPr>
              <a:t>Uscire dalle cornici implicite</a:t>
            </a:r>
          </a:p>
        </p:txBody>
      </p:sp>
      <p:sp>
        <p:nvSpPr>
          <p:cNvPr id="9" name="Anello 8">
            <a:extLst>
              <a:ext uri="{FF2B5EF4-FFF2-40B4-BE49-F238E27FC236}">
                <a16:creationId xmlns:a16="http://schemas.microsoft.com/office/drawing/2014/main" id="{1D93479E-F299-AFBA-CF17-86E6A0350BD0}"/>
              </a:ext>
            </a:extLst>
          </p:cNvPr>
          <p:cNvSpPr/>
          <p:nvPr/>
        </p:nvSpPr>
        <p:spPr>
          <a:xfrm>
            <a:off x="2500829" y="3501784"/>
            <a:ext cx="5194363" cy="283314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Anello 9">
            <a:extLst>
              <a:ext uri="{FF2B5EF4-FFF2-40B4-BE49-F238E27FC236}">
                <a16:creationId xmlns:a16="http://schemas.microsoft.com/office/drawing/2014/main" id="{8D1F1BC5-57E8-A285-7515-8DF88899B61F}"/>
              </a:ext>
            </a:extLst>
          </p:cNvPr>
          <p:cNvSpPr/>
          <p:nvPr/>
        </p:nvSpPr>
        <p:spPr>
          <a:xfrm>
            <a:off x="4789594" y="3489294"/>
            <a:ext cx="4982368" cy="283314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CasellaDiTesto 10">
            <a:extLst>
              <a:ext uri="{FF2B5EF4-FFF2-40B4-BE49-F238E27FC236}">
                <a16:creationId xmlns:a16="http://schemas.microsoft.com/office/drawing/2014/main" id="{EEC67CD8-B0CD-1F5A-1EA1-54DAEB1389A6}"/>
              </a:ext>
            </a:extLst>
          </p:cNvPr>
          <p:cNvSpPr txBox="1"/>
          <p:nvPr/>
        </p:nvSpPr>
        <p:spPr>
          <a:xfrm>
            <a:off x="5536607" y="4539209"/>
            <a:ext cx="1276662" cy="461665"/>
          </a:xfrm>
          <a:prstGeom prst="rect">
            <a:avLst/>
          </a:prstGeom>
          <a:noFill/>
        </p:spPr>
        <p:txBody>
          <a:bodyPr wrap="square" rtlCol="0">
            <a:spAutoFit/>
          </a:bodyPr>
          <a:lstStyle/>
          <a:p>
            <a:r>
              <a:rPr lang="it-IT" sz="2400" dirty="0"/>
              <a:t>«sale»</a:t>
            </a:r>
          </a:p>
        </p:txBody>
      </p:sp>
      <p:sp>
        <p:nvSpPr>
          <p:cNvPr id="12" name="CasellaDiTesto 11">
            <a:extLst>
              <a:ext uri="{FF2B5EF4-FFF2-40B4-BE49-F238E27FC236}">
                <a16:creationId xmlns:a16="http://schemas.microsoft.com/office/drawing/2014/main" id="{A57BBE4A-6687-A7D5-9826-1D911C392D9F}"/>
              </a:ext>
            </a:extLst>
          </p:cNvPr>
          <p:cNvSpPr txBox="1"/>
          <p:nvPr/>
        </p:nvSpPr>
        <p:spPr>
          <a:xfrm>
            <a:off x="9516044" y="3538038"/>
            <a:ext cx="2053652" cy="369332"/>
          </a:xfrm>
          <a:prstGeom prst="rect">
            <a:avLst/>
          </a:prstGeom>
          <a:noFill/>
        </p:spPr>
        <p:txBody>
          <a:bodyPr wrap="square" rtlCol="0">
            <a:spAutoFit/>
          </a:bodyPr>
          <a:lstStyle/>
          <a:p>
            <a:r>
              <a:rPr lang="it-IT" dirty="0">
                <a:latin typeface="Baskerville" panose="02020502070401020303" pitchFamily="18" charset="0"/>
                <a:ea typeface="Baskerville" panose="02020502070401020303" pitchFamily="18" charset="0"/>
              </a:rPr>
              <a:t>italiano</a:t>
            </a:r>
          </a:p>
        </p:txBody>
      </p:sp>
      <p:sp>
        <p:nvSpPr>
          <p:cNvPr id="13" name="CasellaDiTesto 12">
            <a:extLst>
              <a:ext uri="{FF2B5EF4-FFF2-40B4-BE49-F238E27FC236}">
                <a16:creationId xmlns:a16="http://schemas.microsoft.com/office/drawing/2014/main" id="{80B35208-150B-B941-002C-853FE6EC62A0}"/>
              </a:ext>
            </a:extLst>
          </p:cNvPr>
          <p:cNvSpPr txBox="1"/>
          <p:nvPr/>
        </p:nvSpPr>
        <p:spPr>
          <a:xfrm>
            <a:off x="1261160" y="4862943"/>
            <a:ext cx="2038662" cy="369332"/>
          </a:xfrm>
          <a:prstGeom prst="rect">
            <a:avLst/>
          </a:prstGeom>
          <a:noFill/>
        </p:spPr>
        <p:txBody>
          <a:bodyPr wrap="square" rtlCol="0">
            <a:spAutoFit/>
          </a:bodyPr>
          <a:lstStyle/>
          <a:p>
            <a:r>
              <a:rPr lang="it-IT" dirty="0">
                <a:latin typeface="Baskerville" panose="02020502070401020303" pitchFamily="18" charset="0"/>
                <a:ea typeface="Baskerville" panose="02020502070401020303" pitchFamily="18" charset="0"/>
              </a:rPr>
              <a:t>Inglese</a:t>
            </a:r>
          </a:p>
        </p:txBody>
      </p:sp>
      <p:sp>
        <p:nvSpPr>
          <p:cNvPr id="14" name="CasellaDiTesto 13">
            <a:extLst>
              <a:ext uri="{FF2B5EF4-FFF2-40B4-BE49-F238E27FC236}">
                <a16:creationId xmlns:a16="http://schemas.microsoft.com/office/drawing/2014/main" id="{1CD80CBF-A5E0-A742-EC96-891764942945}"/>
              </a:ext>
            </a:extLst>
          </p:cNvPr>
          <p:cNvSpPr txBox="1"/>
          <p:nvPr/>
        </p:nvSpPr>
        <p:spPr>
          <a:xfrm>
            <a:off x="3093211" y="4275447"/>
            <a:ext cx="1094285" cy="461665"/>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svendita</a:t>
            </a:r>
          </a:p>
        </p:txBody>
      </p:sp>
      <p:sp>
        <p:nvSpPr>
          <p:cNvPr id="15" name="Anello 14">
            <a:extLst>
              <a:ext uri="{FF2B5EF4-FFF2-40B4-BE49-F238E27FC236}">
                <a16:creationId xmlns:a16="http://schemas.microsoft.com/office/drawing/2014/main" id="{18967CE2-3379-D8C0-6FF2-FEB6DDC5D827}"/>
              </a:ext>
            </a:extLst>
          </p:cNvPr>
          <p:cNvSpPr/>
          <p:nvPr/>
        </p:nvSpPr>
        <p:spPr>
          <a:xfrm>
            <a:off x="4996959" y="2215304"/>
            <a:ext cx="2513353" cy="403260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CasellaDiTesto 15">
            <a:extLst>
              <a:ext uri="{FF2B5EF4-FFF2-40B4-BE49-F238E27FC236}">
                <a16:creationId xmlns:a16="http://schemas.microsoft.com/office/drawing/2014/main" id="{C8270FD1-3617-7042-B9A3-2F24D68EE621}"/>
              </a:ext>
            </a:extLst>
          </p:cNvPr>
          <p:cNvSpPr txBox="1"/>
          <p:nvPr/>
        </p:nvSpPr>
        <p:spPr>
          <a:xfrm>
            <a:off x="8327273" y="4691609"/>
            <a:ext cx="1276662" cy="461665"/>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spezia</a:t>
            </a:r>
          </a:p>
        </p:txBody>
      </p:sp>
      <p:sp>
        <p:nvSpPr>
          <p:cNvPr id="17" name="CasellaDiTesto 16">
            <a:extLst>
              <a:ext uri="{FF2B5EF4-FFF2-40B4-BE49-F238E27FC236}">
                <a16:creationId xmlns:a16="http://schemas.microsoft.com/office/drawing/2014/main" id="{BE06E673-5653-1222-A38D-EEA732FE31C3}"/>
              </a:ext>
            </a:extLst>
          </p:cNvPr>
          <p:cNvSpPr txBox="1"/>
          <p:nvPr/>
        </p:nvSpPr>
        <p:spPr>
          <a:xfrm>
            <a:off x="4597613" y="1807820"/>
            <a:ext cx="2038662" cy="369332"/>
          </a:xfrm>
          <a:prstGeom prst="rect">
            <a:avLst/>
          </a:prstGeom>
          <a:noFill/>
        </p:spPr>
        <p:txBody>
          <a:bodyPr wrap="square" rtlCol="0">
            <a:spAutoFit/>
          </a:bodyPr>
          <a:lstStyle/>
          <a:p>
            <a:r>
              <a:rPr lang="it-IT" dirty="0">
                <a:latin typeface="Baskerville" panose="02020502070401020303" pitchFamily="18" charset="0"/>
                <a:ea typeface="Baskerville" panose="02020502070401020303" pitchFamily="18" charset="0"/>
              </a:rPr>
              <a:t>francese</a:t>
            </a:r>
          </a:p>
        </p:txBody>
      </p:sp>
      <p:sp>
        <p:nvSpPr>
          <p:cNvPr id="18" name="CasellaDiTesto 17">
            <a:extLst>
              <a:ext uri="{FF2B5EF4-FFF2-40B4-BE49-F238E27FC236}">
                <a16:creationId xmlns:a16="http://schemas.microsoft.com/office/drawing/2014/main" id="{88AB802D-760A-15FE-9DD2-3EE47EC05009}"/>
              </a:ext>
            </a:extLst>
          </p:cNvPr>
          <p:cNvSpPr txBox="1"/>
          <p:nvPr/>
        </p:nvSpPr>
        <p:spPr>
          <a:xfrm>
            <a:off x="5526104" y="2676164"/>
            <a:ext cx="1094285" cy="461665"/>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sporco</a:t>
            </a:r>
          </a:p>
        </p:txBody>
      </p:sp>
      <p:pic>
        <p:nvPicPr>
          <p:cNvPr id="19" name="Immagine 18" descr="Immagine che contiene design&#10;&#10;Descrizione generata automaticamente">
            <a:extLst>
              <a:ext uri="{FF2B5EF4-FFF2-40B4-BE49-F238E27FC236}">
                <a16:creationId xmlns:a16="http://schemas.microsoft.com/office/drawing/2014/main" id="{0E05D9AD-9291-43A6-A39F-616C5861EB95}"/>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4" name="Anello 8">
            <a:extLst>
              <a:ext uri="{FF2B5EF4-FFF2-40B4-BE49-F238E27FC236}">
                <a16:creationId xmlns:a16="http://schemas.microsoft.com/office/drawing/2014/main" id="{58EF13E9-6998-23A5-3A58-0956589F9230}"/>
              </a:ext>
            </a:extLst>
          </p:cNvPr>
          <p:cNvSpPr/>
          <p:nvPr/>
        </p:nvSpPr>
        <p:spPr>
          <a:xfrm rot="1547953">
            <a:off x="2258599" y="3042076"/>
            <a:ext cx="5475996" cy="2797526"/>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16">
            <a:extLst>
              <a:ext uri="{FF2B5EF4-FFF2-40B4-BE49-F238E27FC236}">
                <a16:creationId xmlns:a16="http://schemas.microsoft.com/office/drawing/2014/main" id="{25661E53-870E-5639-E9E5-969A7B9CE4C7}"/>
              </a:ext>
            </a:extLst>
          </p:cNvPr>
          <p:cNvSpPr txBox="1"/>
          <p:nvPr/>
        </p:nvSpPr>
        <p:spPr>
          <a:xfrm>
            <a:off x="1618888" y="2223459"/>
            <a:ext cx="2038662" cy="369332"/>
          </a:xfrm>
          <a:prstGeom prst="rect">
            <a:avLst/>
          </a:prstGeom>
          <a:noFill/>
        </p:spPr>
        <p:txBody>
          <a:bodyPr wrap="square" rtlCol="0">
            <a:spAutoFit/>
          </a:bodyPr>
          <a:lstStyle/>
          <a:p>
            <a:r>
              <a:rPr lang="it-IT" dirty="0">
                <a:latin typeface="Baskerville" panose="02020502070401020303" pitchFamily="18" charset="0"/>
                <a:ea typeface="Baskerville" panose="02020502070401020303" pitchFamily="18" charset="0"/>
              </a:rPr>
              <a:t>spagnolo</a:t>
            </a:r>
          </a:p>
        </p:txBody>
      </p:sp>
      <p:sp>
        <p:nvSpPr>
          <p:cNvPr id="6" name="CasellaDiTesto 13">
            <a:extLst>
              <a:ext uri="{FF2B5EF4-FFF2-40B4-BE49-F238E27FC236}">
                <a16:creationId xmlns:a16="http://schemas.microsoft.com/office/drawing/2014/main" id="{909BE828-19F2-6B59-7D7F-C3BA4AF2DA01}"/>
              </a:ext>
            </a:extLst>
          </p:cNvPr>
          <p:cNvSpPr txBox="1"/>
          <p:nvPr/>
        </p:nvSpPr>
        <p:spPr>
          <a:xfrm>
            <a:off x="3023936" y="2945405"/>
            <a:ext cx="1094285" cy="461665"/>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esce</a:t>
            </a:r>
          </a:p>
        </p:txBody>
      </p:sp>
    </p:spTree>
    <p:extLst>
      <p:ext uri="{BB962C8B-B14F-4D97-AF65-F5344CB8AC3E}">
        <p14:creationId xmlns:p14="http://schemas.microsoft.com/office/powerpoint/2010/main" val="100618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07803-19A4-5030-B573-7798FC4F59CE}"/>
            </a:ext>
          </a:extLst>
        </p:cNvPr>
        <p:cNvGrpSpPr/>
        <p:nvPr/>
      </p:nvGrpSpPr>
      <p:grpSpPr>
        <a:xfrm>
          <a:off x="0" y="0"/>
          <a:ext cx="0" cy="0"/>
          <a:chOff x="0" y="0"/>
          <a:chExt cx="0" cy="0"/>
        </a:xfrm>
      </p:grpSpPr>
      <p:pic>
        <p:nvPicPr>
          <p:cNvPr id="4" name="Immagine 3" descr="Immagine che contiene design&#10;&#10;Descrizione generata automaticamente">
            <a:extLst>
              <a:ext uri="{FF2B5EF4-FFF2-40B4-BE49-F238E27FC236}">
                <a16:creationId xmlns:a16="http://schemas.microsoft.com/office/drawing/2014/main" id="{25E169CA-7A5D-6135-BF9A-8B96E3101ECF}"/>
              </a:ext>
            </a:extLst>
          </p:cNvPr>
          <p:cNvPicPr>
            <a:picLocks noChangeAspect="1"/>
          </p:cNvPicPr>
          <p:nvPr/>
        </p:nvPicPr>
        <p:blipFill rotWithShape="1">
          <a:blip r:embed="rId2"/>
          <a:srcRect b="27030"/>
          <a:stretch/>
        </p:blipFill>
        <p:spPr>
          <a:xfrm>
            <a:off x="10702977" y="5575724"/>
            <a:ext cx="1489023" cy="1086549"/>
          </a:xfrm>
          <a:prstGeom prst="rect">
            <a:avLst/>
          </a:prstGeom>
        </p:spPr>
      </p:pic>
      <p:pic>
        <p:nvPicPr>
          <p:cNvPr id="3" name="Picture 2" descr="A cartoon of a person holding a wrench&#10;&#10;AI-generated content may be incorrect.">
            <a:extLst>
              <a:ext uri="{FF2B5EF4-FFF2-40B4-BE49-F238E27FC236}">
                <a16:creationId xmlns:a16="http://schemas.microsoft.com/office/drawing/2014/main" id="{062AEB70-CDE4-B0EA-7658-95B4717F45D7}"/>
              </a:ext>
            </a:extLst>
          </p:cNvPr>
          <p:cNvPicPr>
            <a:picLocks noChangeAspect="1"/>
          </p:cNvPicPr>
          <p:nvPr/>
        </p:nvPicPr>
        <p:blipFill>
          <a:blip r:embed="rId3"/>
          <a:stretch>
            <a:fillRect/>
          </a:stretch>
        </p:blipFill>
        <p:spPr>
          <a:xfrm>
            <a:off x="850439" y="3395739"/>
            <a:ext cx="845839" cy="1384854"/>
          </a:xfrm>
          <a:prstGeom prst="rect">
            <a:avLst/>
          </a:prstGeom>
        </p:spPr>
      </p:pic>
      <p:pic>
        <p:nvPicPr>
          <p:cNvPr id="6" name="Picture 5" descr="A person sitting in a chair&#10;&#10;AI-generated content may be incorrect.">
            <a:extLst>
              <a:ext uri="{FF2B5EF4-FFF2-40B4-BE49-F238E27FC236}">
                <a16:creationId xmlns:a16="http://schemas.microsoft.com/office/drawing/2014/main" id="{9CC91AC9-4F34-2A92-36CF-E42A6BD37F88}"/>
              </a:ext>
            </a:extLst>
          </p:cNvPr>
          <p:cNvPicPr>
            <a:picLocks noChangeAspect="1"/>
          </p:cNvPicPr>
          <p:nvPr/>
        </p:nvPicPr>
        <p:blipFill>
          <a:blip r:embed="rId4"/>
          <a:stretch>
            <a:fillRect/>
          </a:stretch>
        </p:blipFill>
        <p:spPr>
          <a:xfrm>
            <a:off x="2583204" y="1066800"/>
            <a:ext cx="1640918" cy="2362200"/>
          </a:xfrm>
          <a:prstGeom prst="rect">
            <a:avLst/>
          </a:prstGeom>
        </p:spPr>
      </p:pic>
      <p:sp>
        <p:nvSpPr>
          <p:cNvPr id="7" name="TextBox 6">
            <a:extLst>
              <a:ext uri="{FF2B5EF4-FFF2-40B4-BE49-F238E27FC236}">
                <a16:creationId xmlns:a16="http://schemas.microsoft.com/office/drawing/2014/main" id="{6A366B83-FCB3-04C7-F706-4B7FA7DAB2C2}"/>
              </a:ext>
            </a:extLst>
          </p:cNvPr>
          <p:cNvSpPr txBox="1"/>
          <p:nvPr/>
        </p:nvSpPr>
        <p:spPr>
          <a:xfrm>
            <a:off x="1696278" y="410816"/>
            <a:ext cx="2756452" cy="523220"/>
          </a:xfrm>
          <a:prstGeom prst="rect">
            <a:avLst/>
          </a:prstGeom>
          <a:noFill/>
        </p:spPr>
        <p:txBody>
          <a:bodyPr wrap="square" rtlCol="0">
            <a:spAutoFit/>
          </a:bodyPr>
          <a:lstStyle/>
          <a:p>
            <a:r>
              <a:rPr lang="en-US" sz="2800" dirty="0">
                <a:solidFill>
                  <a:srgbClr val="DD6515"/>
                </a:solidFill>
                <a:latin typeface="Baskerville" panose="02020502070401020303" pitchFamily="18" charset="0"/>
                <a:ea typeface="Baskerville" panose="02020502070401020303" pitchFamily="18" charset="0"/>
              </a:rPr>
              <a:t>Sistema semplice</a:t>
            </a:r>
          </a:p>
        </p:txBody>
      </p:sp>
      <p:sp>
        <p:nvSpPr>
          <p:cNvPr id="8" name="TextBox 7">
            <a:extLst>
              <a:ext uri="{FF2B5EF4-FFF2-40B4-BE49-F238E27FC236}">
                <a16:creationId xmlns:a16="http://schemas.microsoft.com/office/drawing/2014/main" id="{BDC04CD0-9ED3-F0C8-F440-4A7A9E21AF86}"/>
              </a:ext>
            </a:extLst>
          </p:cNvPr>
          <p:cNvSpPr txBox="1"/>
          <p:nvPr/>
        </p:nvSpPr>
        <p:spPr>
          <a:xfrm>
            <a:off x="7891678" y="921024"/>
            <a:ext cx="2756452"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Work in progress</a:t>
            </a:r>
          </a:p>
        </p:txBody>
      </p:sp>
      <p:sp>
        <p:nvSpPr>
          <p:cNvPr id="9" name="TextBox 8">
            <a:extLst>
              <a:ext uri="{FF2B5EF4-FFF2-40B4-BE49-F238E27FC236}">
                <a16:creationId xmlns:a16="http://schemas.microsoft.com/office/drawing/2014/main" id="{20AB3653-E221-C81D-B99E-B8249BFD930E}"/>
              </a:ext>
            </a:extLst>
          </p:cNvPr>
          <p:cNvSpPr txBox="1"/>
          <p:nvPr/>
        </p:nvSpPr>
        <p:spPr>
          <a:xfrm>
            <a:off x="1755912" y="1066800"/>
            <a:ext cx="1295400" cy="369332"/>
          </a:xfrm>
          <a:prstGeom prst="rect">
            <a:avLst/>
          </a:prstGeom>
          <a:noFill/>
        </p:spPr>
        <p:txBody>
          <a:bodyPr wrap="square" rtlCol="0">
            <a:spAutoFit/>
          </a:bodyPr>
          <a:lstStyle/>
          <a:p>
            <a:r>
              <a:rPr lang="en-US" dirty="0" err="1">
                <a:latin typeface="Baskerville" panose="02020502070401020303" pitchFamily="18" charset="0"/>
                <a:ea typeface="Baskerville" panose="02020502070401020303" pitchFamily="18" charset="0"/>
              </a:rPr>
              <a:t>Decisione</a:t>
            </a:r>
            <a:endParaRPr lang="en-US" dirty="0">
              <a:latin typeface="Baskerville" panose="02020502070401020303" pitchFamily="18" charset="0"/>
              <a:ea typeface="Baskerville" panose="02020502070401020303" pitchFamily="18" charset="0"/>
            </a:endParaRPr>
          </a:p>
        </p:txBody>
      </p:sp>
      <p:sp>
        <p:nvSpPr>
          <p:cNvPr id="10" name="TextBox 9">
            <a:extLst>
              <a:ext uri="{FF2B5EF4-FFF2-40B4-BE49-F238E27FC236}">
                <a16:creationId xmlns:a16="http://schemas.microsoft.com/office/drawing/2014/main" id="{F804D6DD-C9B0-D9A8-9B70-AE454774C424}"/>
              </a:ext>
            </a:extLst>
          </p:cNvPr>
          <p:cNvSpPr txBox="1"/>
          <p:nvPr/>
        </p:nvSpPr>
        <p:spPr>
          <a:xfrm>
            <a:off x="2789583" y="3717236"/>
            <a:ext cx="1848679" cy="369332"/>
          </a:xfrm>
          <a:prstGeom prst="rect">
            <a:avLst/>
          </a:prstGeom>
          <a:noFill/>
        </p:spPr>
        <p:txBody>
          <a:bodyPr wrap="square" rtlCol="0">
            <a:spAutoFit/>
          </a:bodyPr>
          <a:lstStyle/>
          <a:p>
            <a:r>
              <a:rPr lang="en-US" dirty="0" err="1">
                <a:latin typeface="Baskerville" panose="02020502070401020303" pitchFamily="18" charset="0"/>
                <a:ea typeface="Baskerville" panose="02020502070401020303" pitchFamily="18" charset="0"/>
              </a:rPr>
              <a:t>Implementazione</a:t>
            </a:r>
            <a:endParaRPr lang="en-US" dirty="0">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11753F63-52B7-E1DA-9638-EACE484810AA}"/>
              </a:ext>
            </a:extLst>
          </p:cNvPr>
          <p:cNvSpPr txBox="1"/>
          <p:nvPr/>
        </p:nvSpPr>
        <p:spPr>
          <a:xfrm>
            <a:off x="7971192" y="404190"/>
            <a:ext cx="3399174" cy="523220"/>
          </a:xfrm>
          <a:prstGeom prst="rect">
            <a:avLst/>
          </a:prstGeom>
          <a:noFill/>
        </p:spPr>
        <p:txBody>
          <a:bodyPr wrap="square" rtlCol="0">
            <a:spAutoFit/>
          </a:bodyPr>
          <a:lstStyle/>
          <a:p>
            <a:r>
              <a:rPr lang="en-US" sz="2800" dirty="0">
                <a:solidFill>
                  <a:srgbClr val="DD6515"/>
                </a:solidFill>
                <a:latin typeface="Baskerville" panose="02020502070401020303" pitchFamily="18" charset="0"/>
                <a:ea typeface="Baskerville" panose="02020502070401020303" pitchFamily="18" charset="0"/>
              </a:rPr>
              <a:t>Sistema </a:t>
            </a:r>
            <a:r>
              <a:rPr lang="en-US" sz="2800" dirty="0" err="1">
                <a:solidFill>
                  <a:srgbClr val="DD6515"/>
                </a:solidFill>
                <a:latin typeface="Baskerville" panose="02020502070401020303" pitchFamily="18" charset="0"/>
                <a:ea typeface="Baskerville" panose="02020502070401020303" pitchFamily="18" charset="0"/>
              </a:rPr>
              <a:t>complesso</a:t>
            </a:r>
            <a:endParaRPr lang="en-US" sz="2800" dirty="0">
              <a:solidFill>
                <a:srgbClr val="DD6515"/>
              </a:solidFill>
              <a:latin typeface="Baskerville" panose="02020502070401020303" pitchFamily="18" charset="0"/>
              <a:ea typeface="Baskerville" panose="02020502070401020303" pitchFamily="18" charset="0"/>
            </a:endParaRPr>
          </a:p>
        </p:txBody>
      </p:sp>
      <p:pic>
        <p:nvPicPr>
          <p:cNvPr id="13" name="Picture 12" descr="A cartoon of a person holding a wrench&#10;&#10;AI-generated content may be incorrect.">
            <a:extLst>
              <a:ext uri="{FF2B5EF4-FFF2-40B4-BE49-F238E27FC236}">
                <a16:creationId xmlns:a16="http://schemas.microsoft.com/office/drawing/2014/main" id="{C9ABD3F3-0FF7-AEBA-D7FD-4F73AF361864}"/>
              </a:ext>
            </a:extLst>
          </p:cNvPr>
          <p:cNvPicPr>
            <a:picLocks noChangeAspect="1"/>
          </p:cNvPicPr>
          <p:nvPr/>
        </p:nvPicPr>
        <p:blipFill>
          <a:blip r:embed="rId3"/>
          <a:stretch>
            <a:fillRect/>
          </a:stretch>
        </p:blipFill>
        <p:spPr>
          <a:xfrm>
            <a:off x="1189003" y="3614077"/>
            <a:ext cx="845839" cy="1384854"/>
          </a:xfrm>
          <a:prstGeom prst="rect">
            <a:avLst/>
          </a:prstGeom>
        </p:spPr>
      </p:pic>
      <p:pic>
        <p:nvPicPr>
          <p:cNvPr id="14" name="Picture 13" descr="A cartoon of a person holding a wrench&#10;&#10;AI-generated content may be incorrect.">
            <a:extLst>
              <a:ext uri="{FF2B5EF4-FFF2-40B4-BE49-F238E27FC236}">
                <a16:creationId xmlns:a16="http://schemas.microsoft.com/office/drawing/2014/main" id="{5EF061C5-278F-A054-C144-DACF9682A67D}"/>
              </a:ext>
            </a:extLst>
          </p:cNvPr>
          <p:cNvPicPr>
            <a:picLocks noChangeAspect="1"/>
          </p:cNvPicPr>
          <p:nvPr/>
        </p:nvPicPr>
        <p:blipFill>
          <a:blip r:embed="rId3"/>
          <a:stretch>
            <a:fillRect/>
          </a:stretch>
        </p:blipFill>
        <p:spPr>
          <a:xfrm>
            <a:off x="1501061" y="3930607"/>
            <a:ext cx="845839" cy="1384854"/>
          </a:xfrm>
          <a:prstGeom prst="rect">
            <a:avLst/>
          </a:prstGeom>
        </p:spPr>
      </p:pic>
      <p:pic>
        <p:nvPicPr>
          <p:cNvPr id="15" name="Picture 14" descr="A cartoon of a person holding a wrench&#10;&#10;AI-generated content may be incorrect.">
            <a:extLst>
              <a:ext uri="{FF2B5EF4-FFF2-40B4-BE49-F238E27FC236}">
                <a16:creationId xmlns:a16="http://schemas.microsoft.com/office/drawing/2014/main" id="{4F2F3EC2-D4B3-A9B8-9D73-0D716CF95F3C}"/>
              </a:ext>
            </a:extLst>
          </p:cNvPr>
          <p:cNvPicPr>
            <a:picLocks noChangeAspect="1"/>
          </p:cNvPicPr>
          <p:nvPr/>
        </p:nvPicPr>
        <p:blipFill>
          <a:blip r:embed="rId3"/>
          <a:stretch>
            <a:fillRect/>
          </a:stretch>
        </p:blipFill>
        <p:spPr>
          <a:xfrm>
            <a:off x="1950486" y="4148945"/>
            <a:ext cx="845839" cy="1384854"/>
          </a:xfrm>
          <a:prstGeom prst="rect">
            <a:avLst/>
          </a:prstGeom>
        </p:spPr>
      </p:pic>
      <p:pic>
        <p:nvPicPr>
          <p:cNvPr id="16" name="Picture 15" descr="A cartoon of a person holding a wrench&#10;&#10;AI-generated content may be incorrect.">
            <a:extLst>
              <a:ext uri="{FF2B5EF4-FFF2-40B4-BE49-F238E27FC236}">
                <a16:creationId xmlns:a16="http://schemas.microsoft.com/office/drawing/2014/main" id="{5986935A-AEC0-DD21-EE07-ECE22A805164}"/>
              </a:ext>
            </a:extLst>
          </p:cNvPr>
          <p:cNvPicPr>
            <a:picLocks noChangeAspect="1"/>
          </p:cNvPicPr>
          <p:nvPr/>
        </p:nvPicPr>
        <p:blipFill>
          <a:blip r:embed="rId3"/>
          <a:stretch>
            <a:fillRect/>
          </a:stretch>
        </p:blipFill>
        <p:spPr>
          <a:xfrm>
            <a:off x="2363465" y="4367283"/>
            <a:ext cx="845839" cy="1384854"/>
          </a:xfrm>
          <a:prstGeom prst="rect">
            <a:avLst/>
          </a:prstGeom>
        </p:spPr>
      </p:pic>
      <p:pic>
        <p:nvPicPr>
          <p:cNvPr id="17" name="Picture 16" descr="A cartoon of a person holding a wrench&#10;&#10;AI-generated content may be incorrect.">
            <a:extLst>
              <a:ext uri="{FF2B5EF4-FFF2-40B4-BE49-F238E27FC236}">
                <a16:creationId xmlns:a16="http://schemas.microsoft.com/office/drawing/2014/main" id="{3A504D77-4BB2-3BD9-6041-92F79A7564A1}"/>
              </a:ext>
            </a:extLst>
          </p:cNvPr>
          <p:cNvPicPr>
            <a:picLocks noChangeAspect="1"/>
          </p:cNvPicPr>
          <p:nvPr/>
        </p:nvPicPr>
        <p:blipFill>
          <a:blip r:embed="rId3"/>
          <a:stretch>
            <a:fillRect/>
          </a:stretch>
        </p:blipFill>
        <p:spPr>
          <a:xfrm>
            <a:off x="2851518" y="4599888"/>
            <a:ext cx="845839" cy="1384854"/>
          </a:xfrm>
          <a:prstGeom prst="rect">
            <a:avLst/>
          </a:prstGeom>
        </p:spPr>
      </p:pic>
      <p:pic>
        <p:nvPicPr>
          <p:cNvPr id="19" name="Picture 18" descr="A person sitting in a chair&#10;&#10;AI-generated content may be incorrect.">
            <a:extLst>
              <a:ext uri="{FF2B5EF4-FFF2-40B4-BE49-F238E27FC236}">
                <a16:creationId xmlns:a16="http://schemas.microsoft.com/office/drawing/2014/main" id="{564981A7-4807-018A-FA74-95974368C460}"/>
              </a:ext>
            </a:extLst>
          </p:cNvPr>
          <p:cNvPicPr>
            <a:picLocks noChangeAspect="1"/>
          </p:cNvPicPr>
          <p:nvPr/>
        </p:nvPicPr>
        <p:blipFill>
          <a:blip r:embed="rId4"/>
          <a:stretch>
            <a:fillRect/>
          </a:stretch>
        </p:blipFill>
        <p:spPr>
          <a:xfrm>
            <a:off x="7834293" y="4497037"/>
            <a:ext cx="1284337" cy="1848880"/>
          </a:xfrm>
          <a:prstGeom prst="rect">
            <a:avLst/>
          </a:prstGeom>
        </p:spPr>
      </p:pic>
      <p:pic>
        <p:nvPicPr>
          <p:cNvPr id="20" name="Picture 19" descr="A person sitting in a chair&#10;&#10;AI-generated content may be incorrect.">
            <a:extLst>
              <a:ext uri="{FF2B5EF4-FFF2-40B4-BE49-F238E27FC236}">
                <a16:creationId xmlns:a16="http://schemas.microsoft.com/office/drawing/2014/main" id="{23D4E10C-B077-0ACC-5AAA-039D126CFA57}"/>
              </a:ext>
            </a:extLst>
          </p:cNvPr>
          <p:cNvPicPr>
            <a:picLocks noChangeAspect="1"/>
          </p:cNvPicPr>
          <p:nvPr/>
        </p:nvPicPr>
        <p:blipFill>
          <a:blip r:embed="rId4"/>
          <a:stretch>
            <a:fillRect/>
          </a:stretch>
        </p:blipFill>
        <p:spPr>
          <a:xfrm>
            <a:off x="9079484" y="2916518"/>
            <a:ext cx="1184137" cy="1704636"/>
          </a:xfrm>
          <a:prstGeom prst="rect">
            <a:avLst/>
          </a:prstGeom>
        </p:spPr>
      </p:pic>
      <p:pic>
        <p:nvPicPr>
          <p:cNvPr id="21" name="Picture 20" descr="A person sitting in a chair&#10;&#10;AI-generated content may be incorrect.">
            <a:extLst>
              <a:ext uri="{FF2B5EF4-FFF2-40B4-BE49-F238E27FC236}">
                <a16:creationId xmlns:a16="http://schemas.microsoft.com/office/drawing/2014/main" id="{1DD70007-C150-423A-2895-EFF043DD0785}"/>
              </a:ext>
            </a:extLst>
          </p:cNvPr>
          <p:cNvPicPr>
            <a:picLocks noChangeAspect="1"/>
          </p:cNvPicPr>
          <p:nvPr/>
        </p:nvPicPr>
        <p:blipFill>
          <a:blip r:embed="rId4"/>
          <a:stretch>
            <a:fillRect/>
          </a:stretch>
        </p:blipFill>
        <p:spPr>
          <a:xfrm>
            <a:off x="7890408" y="1390107"/>
            <a:ext cx="1184136" cy="1704635"/>
          </a:xfrm>
          <a:prstGeom prst="rect">
            <a:avLst/>
          </a:prstGeom>
        </p:spPr>
      </p:pic>
      <p:pic>
        <p:nvPicPr>
          <p:cNvPr id="22" name="Picture 21" descr="A cartoon of a person holding a wrench&#10;&#10;AI-generated content may be incorrect.">
            <a:extLst>
              <a:ext uri="{FF2B5EF4-FFF2-40B4-BE49-F238E27FC236}">
                <a16:creationId xmlns:a16="http://schemas.microsoft.com/office/drawing/2014/main" id="{B0282201-0DF2-0729-776E-04E8356938C8}"/>
              </a:ext>
            </a:extLst>
          </p:cNvPr>
          <p:cNvPicPr>
            <a:picLocks noChangeAspect="1"/>
          </p:cNvPicPr>
          <p:nvPr/>
        </p:nvPicPr>
        <p:blipFill>
          <a:blip r:embed="rId3"/>
          <a:stretch>
            <a:fillRect/>
          </a:stretch>
        </p:blipFill>
        <p:spPr>
          <a:xfrm>
            <a:off x="3166239" y="5030187"/>
            <a:ext cx="845839" cy="1384854"/>
          </a:xfrm>
          <a:prstGeom prst="rect">
            <a:avLst/>
          </a:prstGeom>
        </p:spPr>
      </p:pic>
      <p:pic>
        <p:nvPicPr>
          <p:cNvPr id="24" name="Picture 23" descr="A cartoon of a person holding a wrench&#10;&#10;AI-generated content may be incorrect.">
            <a:extLst>
              <a:ext uri="{FF2B5EF4-FFF2-40B4-BE49-F238E27FC236}">
                <a16:creationId xmlns:a16="http://schemas.microsoft.com/office/drawing/2014/main" id="{64E928FA-B53C-481F-79B5-4D02674CDA5C}"/>
              </a:ext>
            </a:extLst>
          </p:cNvPr>
          <p:cNvPicPr>
            <a:picLocks noChangeAspect="1"/>
          </p:cNvPicPr>
          <p:nvPr/>
        </p:nvPicPr>
        <p:blipFill>
          <a:blip r:embed="rId3"/>
          <a:stretch>
            <a:fillRect/>
          </a:stretch>
        </p:blipFill>
        <p:spPr>
          <a:xfrm>
            <a:off x="9268206" y="4756446"/>
            <a:ext cx="845839" cy="1384854"/>
          </a:xfrm>
          <a:prstGeom prst="rect">
            <a:avLst/>
          </a:prstGeom>
        </p:spPr>
      </p:pic>
      <p:pic>
        <p:nvPicPr>
          <p:cNvPr id="25" name="Picture 24" descr="A cartoon of a person holding a wrench&#10;&#10;AI-generated content may be incorrect.">
            <a:extLst>
              <a:ext uri="{FF2B5EF4-FFF2-40B4-BE49-F238E27FC236}">
                <a16:creationId xmlns:a16="http://schemas.microsoft.com/office/drawing/2014/main" id="{87E4C20A-6A32-88F8-231E-9FF902528B26}"/>
              </a:ext>
            </a:extLst>
          </p:cNvPr>
          <p:cNvPicPr>
            <a:picLocks noChangeAspect="1"/>
          </p:cNvPicPr>
          <p:nvPr/>
        </p:nvPicPr>
        <p:blipFill>
          <a:blip r:embed="rId3"/>
          <a:stretch>
            <a:fillRect/>
          </a:stretch>
        </p:blipFill>
        <p:spPr>
          <a:xfrm>
            <a:off x="8059557" y="3026882"/>
            <a:ext cx="845839" cy="1384854"/>
          </a:xfrm>
          <a:prstGeom prst="rect">
            <a:avLst/>
          </a:prstGeom>
        </p:spPr>
      </p:pic>
      <p:pic>
        <p:nvPicPr>
          <p:cNvPr id="26" name="Picture 25" descr="A cartoon of a person holding a wrench&#10;&#10;AI-generated content may be incorrect.">
            <a:extLst>
              <a:ext uri="{FF2B5EF4-FFF2-40B4-BE49-F238E27FC236}">
                <a16:creationId xmlns:a16="http://schemas.microsoft.com/office/drawing/2014/main" id="{291752CC-912B-546F-F288-70B47D712392}"/>
              </a:ext>
            </a:extLst>
          </p:cNvPr>
          <p:cNvPicPr>
            <a:picLocks noChangeAspect="1"/>
          </p:cNvPicPr>
          <p:nvPr/>
        </p:nvPicPr>
        <p:blipFill>
          <a:blip r:embed="rId3"/>
          <a:stretch>
            <a:fillRect/>
          </a:stretch>
        </p:blipFill>
        <p:spPr>
          <a:xfrm>
            <a:off x="9243847" y="1464018"/>
            <a:ext cx="845839" cy="1384854"/>
          </a:xfrm>
          <a:prstGeom prst="rect">
            <a:avLst/>
          </a:prstGeom>
        </p:spPr>
      </p:pic>
    </p:spTree>
    <p:extLst>
      <p:ext uri="{BB962C8B-B14F-4D97-AF65-F5344CB8AC3E}">
        <p14:creationId xmlns:p14="http://schemas.microsoft.com/office/powerpoint/2010/main" val="3393443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9165-22AB-C78F-E484-93CB8B76543C}"/>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BC7F09E4-4517-F1CB-EA53-A3DC347B7A38}"/>
              </a:ext>
            </a:extLst>
          </p:cNvPr>
          <p:cNvSpPr txBox="1"/>
          <p:nvPr/>
        </p:nvSpPr>
        <p:spPr>
          <a:xfrm>
            <a:off x="1545021" y="1418294"/>
            <a:ext cx="8692055" cy="5016758"/>
          </a:xfrm>
          <a:prstGeom prst="rect">
            <a:avLst/>
          </a:prstGeom>
          <a:noFill/>
        </p:spPr>
        <p:txBody>
          <a:bodyPr wrap="square" rtlCol="0">
            <a:spAutoFit/>
          </a:bodyPr>
          <a:lstStyle/>
          <a:p>
            <a:r>
              <a:rPr lang="it-IT" sz="2000" dirty="0">
                <a:latin typeface="Baskerville" panose="02020502070401020303" pitchFamily="18" charset="0"/>
                <a:ea typeface="Baskerville" panose="02020502070401020303" pitchFamily="18" charset="0"/>
              </a:rPr>
              <a:t>Per molti anni, si è̀ fatta una fatica immane a spiegare cosa fossero le Case del Quartiere, perché̀ non sono centri per anziani, né̀ centri per immigrati o centri per i giovani, né́ sportelli dei servizi sociali. Per anni sono state definite, declinandole con i “non sono” perché̀, in realtà̀, le Case sono tutte queste cose insieme, ma non solo, poiché da queste cose ne generano molte altre. </a:t>
            </a:r>
          </a:p>
          <a:p>
            <a:r>
              <a:rPr lang="it-IT" sz="2000" dirty="0">
                <a:latin typeface="Baskerville" panose="02020502070401020303" pitchFamily="18" charset="0"/>
                <a:ea typeface="Baskerville" panose="02020502070401020303" pitchFamily="18" charset="0"/>
              </a:rPr>
              <a:t>Come è difficile definire cosa sia la linea di crescenza, perché̀ è un tessuto molle che non si sa come si svilupperà, in quanto costituita da cellule totipotenti: all’inizio possono essere qualsiasi cosa, possono diventare qualsiasi cosa, e bisogna rispettarle per quello che sono proprio perché nella loro potenzialità possono diventare qualsiasi cosa. Anche qualcosa di positivo. E allora, la pubblica amministrazione torinese ha capito che bisognava, anzitutto, difendere questi luoghi da qualsivoglia “intossicazione”, al fine di proteggerli da uno sviluppo senza </a:t>
            </a:r>
            <a:r>
              <a:rPr lang="it-IT" sz="2000" dirty="0" err="1">
                <a:latin typeface="Baskerville" panose="02020502070401020303" pitchFamily="18" charset="0"/>
                <a:ea typeface="Baskerville" panose="02020502070401020303" pitchFamily="18" charset="0"/>
              </a:rPr>
              <a:t>pre</a:t>
            </a:r>
            <a:r>
              <a:rPr lang="it-IT" sz="2000" dirty="0">
                <a:latin typeface="Baskerville" panose="02020502070401020303" pitchFamily="18" charset="0"/>
                <a:ea typeface="Baskerville" panose="02020502070401020303" pitchFamily="18" charset="0"/>
              </a:rPr>
              <a:t>-determinarne lo scheletro perché̀ altrimenti si sarebbero create fragilità̀ che, molto probabilmente, si sarebbero rotte nel tempo. </a:t>
            </a:r>
            <a:br>
              <a:rPr lang="it-IT" sz="2000" dirty="0">
                <a:latin typeface="Baskerville" panose="02020502070401020303" pitchFamily="18" charset="0"/>
                <a:ea typeface="Baskerville" panose="02020502070401020303" pitchFamily="18" charset="0"/>
              </a:rPr>
            </a:br>
            <a:r>
              <a:rPr lang="it-IT" sz="2000" i="1" dirty="0">
                <a:latin typeface="Baskerville" panose="02020502070401020303" pitchFamily="18" charset="0"/>
                <a:ea typeface="Baskerville" panose="02020502070401020303" pitchFamily="18" charset="0"/>
              </a:rPr>
              <a:t>Ilda Curti, Convegno «Abitare una casa per abitare un quartiere», TO, 2015</a:t>
            </a:r>
          </a:p>
          <a:p>
            <a:endParaRPr lang="it-IT" sz="2000" dirty="0">
              <a:latin typeface="Baskerville" panose="02020502070401020303" pitchFamily="18" charset="0"/>
              <a:ea typeface="Baskerville" panose="02020502070401020303" pitchFamily="18" charset="0"/>
            </a:endParaRPr>
          </a:p>
        </p:txBody>
      </p:sp>
      <p:sp>
        <p:nvSpPr>
          <p:cNvPr id="2" name="CasellaDiTesto 1">
            <a:extLst>
              <a:ext uri="{FF2B5EF4-FFF2-40B4-BE49-F238E27FC236}">
                <a16:creationId xmlns:a16="http://schemas.microsoft.com/office/drawing/2014/main" id="{2A7F5709-2EBB-070A-E472-A82310D4A47D}"/>
              </a:ext>
            </a:extLst>
          </p:cNvPr>
          <p:cNvSpPr txBox="1"/>
          <p:nvPr/>
        </p:nvSpPr>
        <p:spPr>
          <a:xfrm>
            <a:off x="1502230" y="729341"/>
            <a:ext cx="9383484" cy="523220"/>
          </a:xfrm>
          <a:prstGeom prst="rect">
            <a:avLst/>
          </a:prstGeom>
          <a:noFill/>
        </p:spPr>
        <p:txBody>
          <a:bodyPr wrap="square" rtlCol="0">
            <a:spAutoFit/>
          </a:bodyPr>
          <a:lstStyle/>
          <a:p>
            <a:r>
              <a:rPr lang="it-IT" sz="2800" dirty="0">
                <a:solidFill>
                  <a:schemeClr val="accent2">
                    <a:lumMod val="75000"/>
                  </a:schemeClr>
                </a:solidFill>
                <a:latin typeface="Baskerville" panose="02020502070401020303" pitchFamily="18" charset="0"/>
                <a:ea typeface="Baskerville" panose="02020502070401020303" pitchFamily="18" charset="0"/>
              </a:rPr>
              <a:t>Una sfida per la pubblica amministrazione</a:t>
            </a:r>
          </a:p>
        </p:txBody>
      </p:sp>
      <p:sp>
        <p:nvSpPr>
          <p:cNvPr id="6" name="CasellaDiTesto 5">
            <a:extLst>
              <a:ext uri="{FF2B5EF4-FFF2-40B4-BE49-F238E27FC236}">
                <a16:creationId xmlns:a16="http://schemas.microsoft.com/office/drawing/2014/main" id="{DDCE6134-BCB0-BD99-5D46-35FAEB9A8907}"/>
              </a:ext>
            </a:extLst>
          </p:cNvPr>
          <p:cNvSpPr txBox="1"/>
          <p:nvPr/>
        </p:nvSpPr>
        <p:spPr>
          <a:xfrm>
            <a:off x="8741686" y="5754063"/>
            <a:ext cx="2187572" cy="523220"/>
          </a:xfrm>
          <a:prstGeom prst="rect">
            <a:avLst/>
          </a:prstGeom>
          <a:noFill/>
        </p:spPr>
        <p:txBody>
          <a:bodyPr wrap="square" rtlCol="0">
            <a:spAutoFit/>
          </a:bodyPr>
          <a:lstStyle/>
          <a:p>
            <a:r>
              <a:rPr lang="it-IT" sz="2800" dirty="0">
                <a:solidFill>
                  <a:schemeClr val="accent2">
                    <a:lumMod val="75000"/>
                  </a:schemeClr>
                </a:solidFill>
                <a:latin typeface="Baskerville" panose="02020502070401020303" pitchFamily="18" charset="0"/>
                <a:ea typeface="Baskerville" panose="02020502070401020303" pitchFamily="18" charset="0"/>
              </a:rPr>
              <a:t>Flessibilità</a:t>
            </a:r>
          </a:p>
        </p:txBody>
      </p:sp>
      <p:sp>
        <p:nvSpPr>
          <p:cNvPr id="7" name="Parentesi graffa aperta 6">
            <a:extLst>
              <a:ext uri="{FF2B5EF4-FFF2-40B4-BE49-F238E27FC236}">
                <a16:creationId xmlns:a16="http://schemas.microsoft.com/office/drawing/2014/main" id="{12BADE75-708C-2310-A770-E3F08975386F}"/>
              </a:ext>
            </a:extLst>
          </p:cNvPr>
          <p:cNvSpPr/>
          <p:nvPr/>
        </p:nvSpPr>
        <p:spPr>
          <a:xfrm>
            <a:off x="8556170" y="5475515"/>
            <a:ext cx="272143" cy="1143001"/>
          </a:xfrm>
          <a:prstGeom prst="leftBrace">
            <a:avLst>
              <a:gd name="adj1" fmla="val 29070"/>
              <a:gd name="adj2" fmla="val 51146"/>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solidFill>
                <a:schemeClr val="accent2">
                  <a:lumMod val="75000"/>
                </a:schemeClr>
              </a:solidFill>
            </a:endParaRPr>
          </a:p>
        </p:txBody>
      </p:sp>
      <p:sp>
        <p:nvSpPr>
          <p:cNvPr id="10" name="Parentesi graffa aperta 9">
            <a:extLst>
              <a:ext uri="{FF2B5EF4-FFF2-40B4-BE49-F238E27FC236}">
                <a16:creationId xmlns:a16="http://schemas.microsoft.com/office/drawing/2014/main" id="{2ABB321A-4C1E-93E2-F039-5F086B006FD6}"/>
              </a:ext>
            </a:extLst>
          </p:cNvPr>
          <p:cNvSpPr/>
          <p:nvPr/>
        </p:nvSpPr>
        <p:spPr>
          <a:xfrm rot="10800000">
            <a:off x="10591799" y="5475515"/>
            <a:ext cx="272143" cy="1143001"/>
          </a:xfrm>
          <a:prstGeom prst="leftBrace">
            <a:avLst>
              <a:gd name="adj1" fmla="val 29070"/>
              <a:gd name="adj2" fmla="val 51146"/>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3200"/>
          </a:p>
        </p:txBody>
      </p:sp>
      <p:pic>
        <p:nvPicPr>
          <p:cNvPr id="9" name="Immagine 8" descr="Immagine che contiene design&#10;&#10;Descrizione generata automaticamente">
            <a:extLst>
              <a:ext uri="{FF2B5EF4-FFF2-40B4-BE49-F238E27FC236}">
                <a16:creationId xmlns:a16="http://schemas.microsoft.com/office/drawing/2014/main" id="{54519F5B-EDBE-638D-7019-8918A888AFF7}"/>
              </a:ext>
            </a:extLst>
          </p:cNvPr>
          <p:cNvPicPr>
            <a:picLocks noChangeAspect="1"/>
          </p:cNvPicPr>
          <p:nvPr/>
        </p:nvPicPr>
        <p:blipFill rotWithShape="1">
          <a:blip r:embed="rId2"/>
          <a:srcRect b="27030"/>
          <a:stretch/>
        </p:blipFill>
        <p:spPr>
          <a:xfrm>
            <a:off x="10929258" y="5740843"/>
            <a:ext cx="1262742" cy="921430"/>
          </a:xfrm>
          <a:prstGeom prst="rect">
            <a:avLst/>
          </a:prstGeom>
        </p:spPr>
      </p:pic>
    </p:spTree>
    <p:extLst>
      <p:ext uri="{BB962C8B-B14F-4D97-AF65-F5344CB8AC3E}">
        <p14:creationId xmlns:p14="http://schemas.microsoft.com/office/powerpoint/2010/main" val="1012635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D160E-86F6-5BE0-630F-83FA2E78AF8B}"/>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86DD3249-3E50-1A91-6B00-0458D62B2235}"/>
              </a:ext>
            </a:extLst>
          </p:cNvPr>
          <p:cNvSpPr/>
          <p:nvPr/>
        </p:nvSpPr>
        <p:spPr>
          <a:xfrm>
            <a:off x="1681655" y="1782282"/>
            <a:ext cx="9306135" cy="523220"/>
          </a:xfrm>
          <a:prstGeom prst="rect">
            <a:avLst/>
          </a:prstGeom>
        </p:spPr>
        <p:txBody>
          <a:bodyPr wrap="square">
            <a:spAutoFit/>
          </a:bodyPr>
          <a:lstStyle/>
          <a:p>
            <a:r>
              <a:rPr lang="it-IT" sz="2800" dirty="0">
                <a:solidFill>
                  <a:srgbClr val="DD6515"/>
                </a:solidFill>
                <a:latin typeface="Baskerville" panose="02020502070401020303" pitchFamily="18" charset="0"/>
                <a:ea typeface="Baskerville" panose="02020502070401020303" pitchFamily="18" charset="0"/>
              </a:rPr>
              <a:t>Le vostre esperienze. Alcuni spunti interessanti…</a:t>
            </a:r>
          </a:p>
        </p:txBody>
      </p:sp>
      <p:pic>
        <p:nvPicPr>
          <p:cNvPr id="2" name="Immagine 4" descr="Immagine che contiene design&#10;&#10;Descrizione generata automaticamente">
            <a:extLst>
              <a:ext uri="{FF2B5EF4-FFF2-40B4-BE49-F238E27FC236}">
                <a16:creationId xmlns:a16="http://schemas.microsoft.com/office/drawing/2014/main" id="{8B815752-6D7E-6C22-A906-CD6B8FB408DB}"/>
              </a:ext>
            </a:extLst>
          </p:cNvPr>
          <p:cNvPicPr>
            <a:picLocks noChangeAspect="1"/>
          </p:cNvPicPr>
          <p:nvPr/>
        </p:nvPicPr>
        <p:blipFill rotWithShape="1">
          <a:blip r:embed="rId2"/>
          <a:srcRect b="27030"/>
          <a:stretch/>
        </p:blipFill>
        <p:spPr>
          <a:xfrm>
            <a:off x="10530700" y="5708244"/>
            <a:ext cx="1489023" cy="1086549"/>
          </a:xfrm>
          <a:prstGeom prst="rect">
            <a:avLst/>
          </a:prstGeom>
        </p:spPr>
      </p:pic>
      <p:sp>
        <p:nvSpPr>
          <p:cNvPr id="3" name="Rettangolo 5">
            <a:extLst>
              <a:ext uri="{FF2B5EF4-FFF2-40B4-BE49-F238E27FC236}">
                <a16:creationId xmlns:a16="http://schemas.microsoft.com/office/drawing/2014/main" id="{CD7CB48D-7E50-8132-C0CE-1C169F9CBD57}"/>
              </a:ext>
            </a:extLst>
          </p:cNvPr>
          <p:cNvSpPr/>
          <p:nvPr/>
        </p:nvSpPr>
        <p:spPr>
          <a:xfrm>
            <a:off x="1681654" y="2358529"/>
            <a:ext cx="9306135" cy="1200329"/>
          </a:xfrm>
          <a:prstGeom prst="rect">
            <a:avLst/>
          </a:prstGeom>
        </p:spPr>
        <p:txBody>
          <a:bodyPr wrap="square">
            <a:spAutoFit/>
          </a:bodyPr>
          <a:lstStyle/>
          <a:p>
            <a:r>
              <a:rPr lang="en-US" sz="2400" dirty="0">
                <a:latin typeface="Baskerville" panose="02020502070401020303" pitchFamily="18" charset="0"/>
                <a:ea typeface="Baskerville" panose="02020502070401020303" pitchFamily="18" charset="0"/>
              </a:rPr>
              <a:t>“I </a:t>
            </a:r>
            <a:r>
              <a:rPr lang="en-US" sz="2400" dirty="0" err="1">
                <a:latin typeface="Baskerville" panose="02020502070401020303" pitchFamily="18" charset="0"/>
                <a:ea typeface="Baskerville" panose="02020502070401020303" pitchFamily="18" charset="0"/>
              </a:rPr>
              <a:t>processi</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questo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tipo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devono</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essere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condivisi</a:t>
            </a:r>
            <a:r>
              <a:rPr lang="en-US" sz="2400" dirty="0">
                <a:latin typeface="Baskerville" panose="02020502070401020303" pitchFamily="18" charset="0"/>
                <a:ea typeface="Baskerville" panose="02020502070401020303" pitchFamily="18" charset="0"/>
              </a:rPr>
              <a:t> a </a:t>
            </a:r>
            <a:r>
              <a:rPr lang="en-US" sz="2400" dirty="0" err="1">
                <a:latin typeface="Baskerville" panose="02020502070401020303" pitchFamily="18" charset="0"/>
                <a:ea typeface="Baskerville" panose="02020502070401020303" pitchFamily="18" charset="0"/>
              </a:rPr>
              <a:t>livello</a:t>
            </a:r>
            <a:r>
              <a:rPr lang="en-US" sz="2400" dirty="0">
                <a:latin typeface="Baskerville" panose="02020502070401020303" pitchFamily="18" charset="0"/>
                <a:ea typeface="Baskerville" panose="02020502070401020303" pitchFamily="18" charset="0"/>
              </a:rPr>
              <a:t> politico </a:t>
            </a:r>
            <a:r>
              <a:rPr lang="en-US" sz="2400" dirty="0" err="1">
                <a:latin typeface="Baskerville" panose="02020502070401020303" pitchFamily="18" charset="0"/>
                <a:ea typeface="Baskerville" panose="02020502070401020303" pitchFamily="18" charset="0"/>
              </a:rPr>
              <a:t>dall'intera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compagine</a:t>
            </a:r>
            <a:r>
              <a:rPr lang="en-US" sz="2400" dirty="0">
                <a:latin typeface="Baskerville" panose="02020502070401020303" pitchFamily="18" charset="0"/>
                <a:ea typeface="Baskerville" panose="02020502070401020303" pitchFamily="18" charset="0"/>
              </a:rPr>
              <a:t> di </a:t>
            </a:r>
            <a:r>
              <a:rPr lang="en-US" sz="2400" dirty="0" err="1">
                <a:latin typeface="Baskerville" panose="02020502070401020303" pitchFamily="18" charset="0"/>
                <a:ea typeface="Baskerville" panose="02020502070401020303" pitchFamily="18" charset="0"/>
              </a:rPr>
              <a:t>governo</a:t>
            </a:r>
            <a:r>
              <a:rPr lang="en-US" sz="2400" dirty="0">
                <a:latin typeface="Baskerville" panose="02020502070401020303" pitchFamily="18" charset="0"/>
                <a:ea typeface="Baskerville" panose="02020502070401020303" pitchFamily="18" charset="0"/>
              </a:rPr>
              <a:t> e </a:t>
            </a:r>
            <a:r>
              <a:rPr lang="en-US" sz="2400" dirty="0" err="1">
                <a:latin typeface="Baskerville" panose="02020502070401020303" pitchFamily="18" charset="0"/>
                <a:ea typeface="Baskerville" panose="02020502070401020303" pitchFamily="18" charset="0"/>
              </a:rPr>
              <a:t>occorre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sensibilizzare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l'intera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macchina</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amministrativa</a:t>
            </a:r>
            <a:r>
              <a:rPr lang="en-US" sz="2400" dirty="0">
                <a:latin typeface="Baskerville" panose="02020502070401020303" pitchFamily="18" charset="0"/>
                <a:ea typeface="Baskerville" panose="02020502070401020303" pitchFamily="18" charset="0"/>
              </a:rPr>
              <a:t> per </a:t>
            </a:r>
            <a:r>
              <a:rPr lang="en-US" sz="2400" dirty="0" err="1">
                <a:latin typeface="Baskerville" panose="02020502070401020303" pitchFamily="18" charset="0"/>
                <a:ea typeface="Baskerville" panose="02020502070401020303" pitchFamily="18" charset="0"/>
              </a:rPr>
              <a:t>superare</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l'organizzazione</a:t>
            </a:r>
            <a:r>
              <a:rPr lang="en-US" sz="2400" dirty="0">
                <a:latin typeface="Baskerville" panose="02020502070401020303" pitchFamily="18" charset="0"/>
                <a:ea typeface="Baskerville" panose="02020502070401020303" pitchFamily="18" charset="0"/>
              </a:rPr>
              <a:t> a silos della p.a. ”</a:t>
            </a:r>
            <a:endParaRPr lang="en-US" sz="2400" dirty="0">
              <a:effectLst/>
              <a:latin typeface="Baskerville" panose="02020502070401020303" pitchFamily="18" charset="0"/>
              <a:ea typeface="Baskerville" panose="02020502070401020303" pitchFamily="18" charset="0"/>
            </a:endParaRPr>
          </a:p>
        </p:txBody>
      </p:sp>
      <p:sp>
        <p:nvSpPr>
          <p:cNvPr id="4" name="Rettangolo 5">
            <a:extLst>
              <a:ext uri="{FF2B5EF4-FFF2-40B4-BE49-F238E27FC236}">
                <a16:creationId xmlns:a16="http://schemas.microsoft.com/office/drawing/2014/main" id="{BAF79B39-3A4D-8428-584C-D1E512C52800}"/>
              </a:ext>
            </a:extLst>
          </p:cNvPr>
          <p:cNvSpPr/>
          <p:nvPr/>
        </p:nvSpPr>
        <p:spPr>
          <a:xfrm>
            <a:off x="6579865" y="4768801"/>
            <a:ext cx="4863990" cy="830997"/>
          </a:xfrm>
          <a:prstGeom prst="rect">
            <a:avLst/>
          </a:prstGeom>
        </p:spPr>
        <p:txBody>
          <a:bodyPr wrap="square">
            <a:spAutoFit/>
          </a:bodyPr>
          <a:lstStyle/>
          <a:p>
            <a:r>
              <a:rPr lang="it-IT" sz="2400" dirty="0">
                <a:solidFill>
                  <a:srgbClr val="DD6515"/>
                </a:solidFill>
                <a:latin typeface="Baskerville" panose="02020502070401020303" pitchFamily="18" charset="0"/>
                <a:ea typeface="Baskerville" panose="02020502070401020303" pitchFamily="18" charset="0"/>
              </a:rPr>
              <a:t>Come favorire un cambiamento di paradigma nell’amministrazione</a:t>
            </a:r>
          </a:p>
        </p:txBody>
      </p:sp>
      <p:sp>
        <p:nvSpPr>
          <p:cNvPr id="5" name="Double Brace 4">
            <a:extLst>
              <a:ext uri="{FF2B5EF4-FFF2-40B4-BE49-F238E27FC236}">
                <a16:creationId xmlns:a16="http://schemas.microsoft.com/office/drawing/2014/main" id="{5D1E52A4-2664-341E-827E-A019B79F8362}"/>
              </a:ext>
            </a:extLst>
          </p:cNvPr>
          <p:cNvSpPr/>
          <p:nvPr/>
        </p:nvSpPr>
        <p:spPr>
          <a:xfrm>
            <a:off x="6442363" y="4627418"/>
            <a:ext cx="4696691" cy="1080826"/>
          </a:xfrm>
          <a:prstGeom prst="bracePair">
            <a:avLst/>
          </a:prstGeom>
          <a:ln w="28575">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88975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aria aperta, erba, cielo, albero&#10;&#10;Descrizione generata automaticamente">
            <a:extLst>
              <a:ext uri="{FF2B5EF4-FFF2-40B4-BE49-F238E27FC236}">
                <a16:creationId xmlns:a16="http://schemas.microsoft.com/office/drawing/2014/main" id="{A3FB796F-BADE-B74A-86FA-EA31D463D0B9}"/>
              </a:ext>
            </a:extLst>
          </p:cNvPr>
          <p:cNvPicPr>
            <a:picLocks noChangeAspect="1"/>
          </p:cNvPicPr>
          <p:nvPr/>
        </p:nvPicPr>
        <p:blipFill>
          <a:blip r:embed="rId2"/>
          <a:srcRect l="10088" r="20566" b="-1"/>
          <a:stretch/>
        </p:blipFill>
        <p:spPr>
          <a:xfrm>
            <a:off x="20" y="1282"/>
            <a:ext cx="12191980" cy="6856718"/>
          </a:xfrm>
          <a:prstGeom prst="rect">
            <a:avLst/>
          </a:prstGeom>
        </p:spPr>
      </p:pic>
    </p:spTree>
    <p:extLst>
      <p:ext uri="{BB962C8B-B14F-4D97-AF65-F5344CB8AC3E}">
        <p14:creationId xmlns:p14="http://schemas.microsoft.com/office/powerpoint/2010/main" val="31269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A133D-51A4-9EB4-11E2-87CDF9D11FCB}"/>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21F30E9A-9781-E547-92F4-98040B0CB218}"/>
              </a:ext>
            </a:extLst>
          </p:cNvPr>
          <p:cNvSpPr/>
          <p:nvPr/>
        </p:nvSpPr>
        <p:spPr>
          <a:xfrm>
            <a:off x="2990450" y="1732222"/>
            <a:ext cx="6342094" cy="3323987"/>
          </a:xfrm>
          <a:prstGeom prst="rect">
            <a:avLst/>
          </a:prstGeom>
        </p:spPr>
        <p:txBody>
          <a:bodyPr wrap="square">
            <a:spAutoFit/>
          </a:bodyPr>
          <a:lstStyle/>
          <a:p>
            <a:pPr algn="just">
              <a:spcBef>
                <a:spcPct val="0"/>
              </a:spcBef>
            </a:pPr>
            <a:r>
              <a:rPr lang="it-IT" altLang="it-IT" sz="6600" dirty="0">
                <a:solidFill>
                  <a:schemeClr val="accent2">
                    <a:lumMod val="75000"/>
                  </a:schemeClr>
                </a:solidFill>
                <a:latin typeface="Baskerville" panose="02020502070401020303" pitchFamily="18" charset="0"/>
                <a:ea typeface="Baskerville" panose="02020502070401020303" pitchFamily="18" charset="0"/>
              </a:rPr>
              <a:t>Esercitazione</a:t>
            </a:r>
          </a:p>
          <a:p>
            <a:pPr algn="just">
              <a:spcBef>
                <a:spcPct val="0"/>
              </a:spcBef>
            </a:pPr>
            <a:r>
              <a:rPr lang="it-IT" altLang="it-IT" sz="4000" dirty="0">
                <a:solidFill>
                  <a:schemeClr val="tx1">
                    <a:lumMod val="50000"/>
                    <a:lumOff val="50000"/>
                  </a:schemeClr>
                </a:solidFill>
                <a:latin typeface="Baskerville" panose="02020502070401020303" pitchFamily="18" charset="0"/>
                <a:ea typeface="Baskerville" panose="02020502070401020303" pitchFamily="18" charset="0"/>
              </a:rPr>
              <a:t>Il fardello dell’impostazione paternalistica e i cambiamenti di rotta</a:t>
            </a:r>
          </a:p>
          <a:p>
            <a:pPr algn="just">
              <a:spcBef>
                <a:spcPct val="0"/>
              </a:spcBef>
            </a:pPr>
            <a:endParaRPr lang="it-IT" altLang="it-IT" sz="2400" dirty="0">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EEE51DF7-B398-0AD9-8B3E-C02D01172877}"/>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6" name="Doppia parentesi graffa 5">
            <a:extLst>
              <a:ext uri="{FF2B5EF4-FFF2-40B4-BE49-F238E27FC236}">
                <a16:creationId xmlns:a16="http://schemas.microsoft.com/office/drawing/2014/main" id="{E13F0E9B-6444-41FB-9BCA-0EC6050CB759}"/>
              </a:ext>
            </a:extLst>
          </p:cNvPr>
          <p:cNvSpPr/>
          <p:nvPr/>
        </p:nvSpPr>
        <p:spPr>
          <a:xfrm>
            <a:off x="2382985" y="1776481"/>
            <a:ext cx="7585664" cy="3155737"/>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934110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3A956-2E93-7D66-E44C-8BEB60705BBF}"/>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E0CC13E7-47DA-B591-55AF-BEA39C60C459}"/>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1E31A985-CE83-7A08-540A-E616B9960314}"/>
              </a:ext>
            </a:extLst>
          </p:cNvPr>
          <p:cNvSpPr txBox="1"/>
          <p:nvPr/>
        </p:nvSpPr>
        <p:spPr>
          <a:xfrm>
            <a:off x="1057158" y="463822"/>
            <a:ext cx="10392720" cy="5909310"/>
          </a:xfrm>
          <a:prstGeom prst="rect">
            <a:avLst/>
          </a:prstGeom>
          <a:noFill/>
        </p:spPr>
        <p:txBody>
          <a:bodyPr wrap="square" rtlCol="0">
            <a:spAutoFit/>
          </a:bodyPr>
          <a:lstStyle/>
          <a:p>
            <a:r>
              <a:rPr lang="it-IT" b="1" dirty="0">
                <a:solidFill>
                  <a:srgbClr val="DD6515"/>
                </a:solidFill>
                <a:latin typeface="Baskerville" panose="02020502070401020303" pitchFamily="18" charset="0"/>
                <a:ea typeface="Baskerville" panose="02020502070401020303" pitchFamily="18" charset="0"/>
              </a:rPr>
              <a:t>Tema: il  risparmio energetico in un  quartiere di case popolari </a:t>
            </a:r>
            <a:endParaRPr lang="en-US" dirty="0">
              <a:solidFill>
                <a:srgbClr val="DD6515"/>
              </a:solidFill>
              <a:latin typeface="Baskerville" panose="02020502070401020303" pitchFamily="18" charset="0"/>
              <a:ea typeface="Baskerville" panose="02020502070401020303" pitchFamily="18" charset="0"/>
            </a:endParaRPr>
          </a:p>
          <a:p>
            <a:r>
              <a:rPr lang="it-IT" b="1" dirty="0">
                <a:latin typeface="Baskerville" panose="02020502070401020303" pitchFamily="18" charset="0"/>
                <a:ea typeface="Baskerville" panose="02020502070401020303" pitchFamily="18" charset="0"/>
              </a:rPr>
              <a:t> </a:t>
            </a:r>
            <a:r>
              <a:rPr lang="it-IT" b="1" dirty="0">
                <a:solidFill>
                  <a:srgbClr val="DD6515"/>
                </a:solidFill>
                <a:latin typeface="Baskerville" panose="02020502070401020303" pitchFamily="18" charset="0"/>
                <a:ea typeface="Baskerville" panose="02020502070401020303" pitchFamily="18" charset="0"/>
              </a:rPr>
              <a:t>Esercitazione</a:t>
            </a:r>
            <a:r>
              <a:rPr lang="it-IT" b="1" dirty="0">
                <a:latin typeface="Baskerville" panose="02020502070401020303" pitchFamily="18" charset="0"/>
                <a:ea typeface="Baskerville" panose="02020502070401020303" pitchFamily="18" charset="0"/>
              </a:rPr>
              <a:t> </a:t>
            </a:r>
            <a:r>
              <a:rPr lang="it-IT" dirty="0">
                <a:latin typeface="Baskerville" panose="02020502070401020303" pitchFamily="18" charset="0"/>
                <a:ea typeface="Baskerville" panose="02020502070401020303" pitchFamily="18" charset="0"/>
              </a:rPr>
              <a:t>sulle incomprensioni ed equivoci negli abituali rapporti fra </a:t>
            </a:r>
            <a:r>
              <a:rPr lang="it-IT" b="1" i="1" dirty="0">
                <a:latin typeface="Baskerville" panose="02020502070401020303" pitchFamily="18" charset="0"/>
                <a:ea typeface="Baskerville" panose="02020502070401020303" pitchFamily="18" charset="0"/>
              </a:rPr>
              <a:t>sapere tecnico e sapere d’uso</a:t>
            </a:r>
            <a:r>
              <a:rPr lang="it-IT" dirty="0">
                <a:latin typeface="Baskerville" panose="02020502070401020303" pitchFamily="18" charset="0"/>
                <a:ea typeface="Baskerville" panose="02020502070401020303" pitchFamily="18" charset="0"/>
              </a:rPr>
              <a:t>.</a:t>
            </a:r>
            <a:endParaRPr lang="en-US" dirty="0">
              <a:latin typeface="Baskerville" panose="02020502070401020303" pitchFamily="18" charset="0"/>
              <a:ea typeface="Baskerville" panose="02020502070401020303" pitchFamily="18" charset="0"/>
            </a:endParaRPr>
          </a:p>
          <a:p>
            <a:endParaRPr lang="it-IT" b="1" dirty="0">
              <a:latin typeface="Baskerville" panose="02020502070401020303" pitchFamily="18" charset="0"/>
              <a:ea typeface="Baskerville" panose="02020502070401020303" pitchFamily="18" charset="0"/>
            </a:endParaRPr>
          </a:p>
          <a:p>
            <a:r>
              <a:rPr lang="it-IT" b="1" dirty="0">
                <a:solidFill>
                  <a:srgbClr val="DD6515"/>
                </a:solidFill>
                <a:latin typeface="Baskerville" panose="02020502070401020303" pitchFamily="18" charset="0"/>
                <a:ea typeface="Baskerville" panose="02020502070401020303" pitchFamily="18" charset="0"/>
              </a:rPr>
              <a:t>Contesto</a:t>
            </a:r>
            <a:r>
              <a:rPr lang="it-IT" b="1" dirty="0">
                <a:latin typeface="Baskerville" panose="02020502070401020303" pitchFamily="18" charset="0"/>
                <a:ea typeface="Baskerville" panose="02020502070401020303" pitchFamily="18" charset="0"/>
              </a:rPr>
              <a:t> </a:t>
            </a:r>
            <a:endParaRPr lang="en-US" dirty="0">
              <a:latin typeface="Baskerville" panose="02020502070401020303" pitchFamily="18" charset="0"/>
              <a:ea typeface="Baskerville" panose="02020502070401020303" pitchFamily="18" charset="0"/>
            </a:endParaRPr>
          </a:p>
          <a:p>
            <a:r>
              <a:rPr lang="it-IT" b="1" dirty="0">
                <a:solidFill>
                  <a:srgbClr val="DD6515"/>
                </a:solidFill>
                <a:latin typeface="Baskerville" panose="02020502070401020303" pitchFamily="18" charset="0"/>
                <a:ea typeface="Baskerville" panose="02020502070401020303" pitchFamily="18" charset="0"/>
              </a:rPr>
              <a:t>Target</a:t>
            </a:r>
            <a:r>
              <a:rPr lang="it-IT" dirty="0">
                <a:latin typeface="Baskerville" panose="02020502070401020303" pitchFamily="18" charset="0"/>
                <a:ea typeface="Baskerville" panose="02020502070401020303" pitchFamily="18" charset="0"/>
              </a:rPr>
              <a:t>: La ricerca riguarda</a:t>
            </a:r>
            <a:r>
              <a:rPr lang="it-IT" b="1" dirty="0">
                <a:latin typeface="Baskerville" panose="02020502070401020303" pitchFamily="18" charset="0"/>
                <a:ea typeface="Baskerville" panose="02020502070401020303" pitchFamily="18" charset="0"/>
              </a:rPr>
              <a:t> </a:t>
            </a:r>
            <a:r>
              <a:rPr lang="it-IT" dirty="0">
                <a:latin typeface="Baskerville" panose="02020502070401020303" pitchFamily="18" charset="0"/>
                <a:ea typeface="Baskerville" panose="02020502070401020303" pitchFamily="18" charset="0"/>
              </a:rPr>
              <a:t>persone e famiglie in </a:t>
            </a:r>
            <a:r>
              <a:rPr lang="it-IT" i="1" dirty="0">
                <a:latin typeface="Baskerville" panose="02020502070401020303" pitchFamily="18" charset="0"/>
                <a:ea typeface="Baskerville" panose="02020502070401020303" pitchFamily="18" charset="0"/>
              </a:rPr>
              <a:t>condizioni economiche precarie</a:t>
            </a:r>
            <a:r>
              <a:rPr lang="it-IT" dirty="0">
                <a:latin typeface="Baskerville" panose="02020502070401020303" pitchFamily="18" charset="0"/>
                <a:ea typeface="Baskerville" panose="02020502070401020303" pitchFamily="18" charset="0"/>
              </a:rPr>
              <a:t> che non sono in grado di pagare le bollette e che vivono in </a:t>
            </a:r>
            <a:r>
              <a:rPr lang="it-IT" i="1" dirty="0">
                <a:latin typeface="Baskerville" panose="02020502070401020303" pitchFamily="18" charset="0"/>
                <a:ea typeface="Baskerville" panose="02020502070401020303" pitchFamily="18" charset="0"/>
              </a:rPr>
              <a:t>condizioni ambientali precarie </a:t>
            </a:r>
            <a:r>
              <a:rPr lang="it-IT" dirty="0">
                <a:latin typeface="Baskerville" panose="02020502070401020303" pitchFamily="18" charset="0"/>
                <a:ea typeface="Baskerville" panose="02020502070401020303" pitchFamily="18" charset="0"/>
              </a:rPr>
              <a:t>(energia insufficiente per soddisfare i propri bisogni elementari) </a:t>
            </a:r>
            <a:endParaRPr lang="en-US" dirty="0">
              <a:latin typeface="Baskerville" panose="02020502070401020303" pitchFamily="18" charset="0"/>
              <a:ea typeface="Baskerville" panose="02020502070401020303" pitchFamily="18" charset="0"/>
            </a:endParaRPr>
          </a:p>
          <a:p>
            <a:r>
              <a:rPr lang="it-IT" dirty="0">
                <a:latin typeface="Baskerville" panose="02020502070401020303" pitchFamily="18" charset="0"/>
                <a:ea typeface="Baskerville" panose="02020502070401020303" pitchFamily="18" charset="0"/>
              </a:rPr>
              <a:t> </a:t>
            </a:r>
            <a:endParaRPr lang="en-US" dirty="0">
              <a:latin typeface="Baskerville" panose="02020502070401020303" pitchFamily="18" charset="0"/>
              <a:ea typeface="Baskerville" panose="02020502070401020303" pitchFamily="18" charset="0"/>
            </a:endParaRPr>
          </a:p>
          <a:p>
            <a:r>
              <a:rPr lang="it-IT" b="1" dirty="0">
                <a:solidFill>
                  <a:srgbClr val="DD6515"/>
                </a:solidFill>
                <a:latin typeface="Baskerville" panose="02020502070401020303" pitchFamily="18" charset="0"/>
                <a:ea typeface="Baskerville" panose="02020502070401020303" pitchFamily="18" charset="0"/>
              </a:rPr>
              <a:t>Obiettivo generale</a:t>
            </a:r>
            <a:r>
              <a:rPr lang="it-IT" dirty="0">
                <a:latin typeface="Baskerville" panose="02020502070401020303" pitchFamily="18" charset="0"/>
                <a:ea typeface="Baskerville" panose="02020502070401020303" pitchFamily="18" charset="0"/>
              </a:rPr>
              <a:t>: </a:t>
            </a:r>
            <a:r>
              <a:rPr lang="pt-PT" dirty="0" err="1">
                <a:latin typeface="Baskerville" panose="02020502070401020303" pitchFamily="18" charset="0"/>
                <a:ea typeface="Baskerville" panose="02020502070401020303" pitchFamily="18" charset="0"/>
              </a:rPr>
              <a:t>creare</a:t>
            </a:r>
            <a:r>
              <a:rPr lang="pt-PT"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una</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dinamica</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che</a:t>
            </a:r>
            <a:r>
              <a:rPr lang="fr-FR" dirty="0">
                <a:latin typeface="Baskerville" panose="02020502070401020303" pitchFamily="18" charset="0"/>
                <a:ea typeface="Baskerville" panose="02020502070401020303" pitchFamily="18" charset="0"/>
              </a:rPr>
              <a:t> </a:t>
            </a:r>
            <a:r>
              <a:rPr lang="it-IT" dirty="0">
                <a:latin typeface="Baskerville" panose="02020502070401020303" pitchFamily="18" charset="0"/>
                <a:ea typeface="Baskerville" panose="02020502070401020303" pitchFamily="18" charset="0"/>
              </a:rPr>
              <a:t>sdrammatizzi la questione della precarietà energetica e </a:t>
            </a:r>
            <a:r>
              <a:rPr lang="fr-FR" dirty="0" err="1">
                <a:latin typeface="Baskerville" panose="02020502070401020303" pitchFamily="18" charset="0"/>
                <a:ea typeface="Baskerville" panose="02020502070401020303" pitchFamily="18" charset="0"/>
              </a:rPr>
              <a:t>incoraggi</a:t>
            </a:r>
            <a:r>
              <a:rPr lang="fr-FR" dirty="0">
                <a:latin typeface="Baskerville" panose="02020502070401020303" pitchFamily="18" charset="0"/>
                <a:ea typeface="Baskerville" panose="02020502070401020303" pitchFamily="18" charset="0"/>
              </a:rPr>
              <a:t> </a:t>
            </a:r>
            <a:r>
              <a:rPr lang="it-IT" dirty="0">
                <a:latin typeface="Baskerville" panose="02020502070401020303" pitchFamily="18" charset="0"/>
                <a:ea typeface="Baskerville" panose="02020502070401020303" pitchFamily="18" charset="0"/>
              </a:rPr>
              <a:t>gli interessati</a:t>
            </a:r>
            <a:r>
              <a:rPr lang="fr-FR" dirty="0">
                <a:latin typeface="Baskerville" panose="02020502070401020303" pitchFamily="18" charset="0"/>
                <a:ea typeface="Baskerville" panose="02020502070401020303" pitchFamily="18" charset="0"/>
              </a:rPr>
              <a:t> a </a:t>
            </a:r>
            <a:r>
              <a:rPr lang="fr-FR" dirty="0" err="1">
                <a:latin typeface="Baskerville" panose="02020502070401020303" pitchFamily="18" charset="0"/>
                <a:ea typeface="Baskerville" panose="02020502070401020303" pitchFamily="18" charset="0"/>
              </a:rPr>
              <a:t>trovare</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soluzioni</a:t>
            </a:r>
            <a:r>
              <a:rPr lang="fr-FR" dirty="0">
                <a:latin typeface="Baskerville" panose="02020502070401020303" pitchFamily="18" charset="0"/>
                <a:ea typeface="Baskerville" panose="02020502070401020303" pitchFamily="18" charset="0"/>
              </a:rPr>
              <a:t> </a:t>
            </a:r>
            <a:r>
              <a:rPr lang="it-IT" dirty="0">
                <a:latin typeface="Baskerville" panose="02020502070401020303" pitchFamily="18" charset="0"/>
                <a:ea typeface="Baskerville" panose="02020502070401020303" pitchFamily="18" charset="0"/>
              </a:rPr>
              <a:t>pratiche ed efficaci </a:t>
            </a:r>
            <a:r>
              <a:rPr lang="fr-FR" dirty="0">
                <a:latin typeface="Baskerville" panose="02020502070401020303" pitchFamily="18" charset="0"/>
                <a:ea typeface="Baskerville" panose="02020502070401020303" pitchFamily="18" charset="0"/>
              </a:rPr>
              <a:t>ai </a:t>
            </a:r>
            <a:r>
              <a:rPr lang="fr-FR" dirty="0" err="1">
                <a:latin typeface="Baskerville" panose="02020502070401020303" pitchFamily="18" charset="0"/>
                <a:ea typeface="Baskerville" panose="02020502070401020303" pitchFamily="18" charset="0"/>
              </a:rPr>
              <a:t>loro</a:t>
            </a:r>
            <a:r>
              <a:rPr lang="fr-FR" dirty="0">
                <a:latin typeface="Baskerville" panose="02020502070401020303" pitchFamily="18" charset="0"/>
                <a:ea typeface="Baskerville" panose="02020502070401020303" pitchFamily="18" charset="0"/>
              </a:rPr>
              <a:t> </a:t>
            </a:r>
            <a:r>
              <a:rPr lang="pt-PT" dirty="0" err="1">
                <a:latin typeface="Baskerville" panose="02020502070401020303" pitchFamily="18" charset="0"/>
                <a:ea typeface="Baskerville" panose="02020502070401020303" pitchFamily="18" charset="0"/>
              </a:rPr>
              <a:t>problemi</a:t>
            </a:r>
            <a:r>
              <a:rPr lang="pt-PT"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energetici</a:t>
            </a:r>
            <a:r>
              <a:rPr lang="it-IT" dirty="0">
                <a:latin typeface="Baskerville" panose="02020502070401020303" pitchFamily="18" charset="0"/>
                <a:ea typeface="Baskerville" panose="02020502070401020303" pitchFamily="18" charset="0"/>
              </a:rPr>
              <a:t>.</a:t>
            </a:r>
            <a:endParaRPr lang="en-US" dirty="0">
              <a:latin typeface="Baskerville" panose="02020502070401020303" pitchFamily="18" charset="0"/>
              <a:ea typeface="Baskerville" panose="02020502070401020303" pitchFamily="18" charset="0"/>
            </a:endParaRPr>
          </a:p>
          <a:p>
            <a:r>
              <a:rPr lang="it-IT" dirty="0">
                <a:latin typeface="Baskerville" panose="02020502070401020303" pitchFamily="18" charset="0"/>
                <a:ea typeface="Baskerville" panose="02020502070401020303" pitchFamily="18" charset="0"/>
              </a:rPr>
              <a:t> </a:t>
            </a:r>
            <a:endParaRPr lang="en-US" dirty="0">
              <a:latin typeface="Baskerville" panose="02020502070401020303" pitchFamily="18" charset="0"/>
              <a:ea typeface="Baskerville" panose="02020502070401020303" pitchFamily="18" charset="0"/>
            </a:endParaRPr>
          </a:p>
          <a:p>
            <a:r>
              <a:rPr lang="it-IT" b="1" dirty="0">
                <a:solidFill>
                  <a:srgbClr val="DD6515"/>
                </a:solidFill>
                <a:latin typeface="Baskerville" panose="02020502070401020303" pitchFamily="18" charset="0"/>
                <a:ea typeface="Baskerville" panose="02020502070401020303" pitchFamily="18" charset="0"/>
              </a:rPr>
              <a:t>Obiettivo specifico</a:t>
            </a:r>
            <a:r>
              <a:rPr lang="it-IT" b="1" dirty="0">
                <a:latin typeface="Baskerville" panose="02020502070401020303" pitchFamily="18" charset="0"/>
                <a:ea typeface="Baskerville" panose="02020502070401020303" pitchFamily="18" charset="0"/>
              </a:rPr>
              <a:t>:</a:t>
            </a:r>
            <a:r>
              <a:rPr lang="it-IT" dirty="0">
                <a:latin typeface="Baskerville" panose="02020502070401020303" pitchFamily="18" charset="0"/>
                <a:ea typeface="Baskerville" panose="02020502070401020303" pitchFamily="18" charset="0"/>
              </a:rPr>
              <a:t> La comunità di pratica si propone di capire più concretamente come aiutare gruppi di abitanti delle case popolari a diminuire i consumi di energia e di conseguenza anche pagare bollette meno salate. </a:t>
            </a:r>
            <a:endParaRPr lang="en-US" dirty="0">
              <a:latin typeface="Baskerville" panose="02020502070401020303" pitchFamily="18" charset="0"/>
              <a:ea typeface="Baskerville" panose="02020502070401020303" pitchFamily="18" charset="0"/>
            </a:endParaRPr>
          </a:p>
          <a:p>
            <a:r>
              <a:rPr lang="it-IT" dirty="0">
                <a:latin typeface="Baskerville" panose="02020502070401020303" pitchFamily="18" charset="0"/>
                <a:ea typeface="Baskerville" panose="02020502070401020303" pitchFamily="18" charset="0"/>
              </a:rPr>
              <a:t> </a:t>
            </a:r>
            <a:endParaRPr lang="en-US" dirty="0">
              <a:latin typeface="Baskerville" panose="02020502070401020303" pitchFamily="18" charset="0"/>
              <a:ea typeface="Baskerville" panose="02020502070401020303" pitchFamily="18" charset="0"/>
            </a:endParaRPr>
          </a:p>
          <a:p>
            <a:r>
              <a:rPr lang="it-IT" b="1" dirty="0">
                <a:solidFill>
                  <a:srgbClr val="DD6515"/>
                </a:solidFill>
                <a:latin typeface="Baskerville" panose="02020502070401020303" pitchFamily="18" charset="0"/>
                <a:ea typeface="Baskerville" panose="02020502070401020303" pitchFamily="18" charset="0"/>
              </a:rPr>
              <a:t>Impostazione</a:t>
            </a:r>
            <a:r>
              <a:rPr lang="it-IT" dirty="0">
                <a:latin typeface="Baskerville" panose="02020502070401020303" pitchFamily="18" charset="0"/>
                <a:ea typeface="Baskerville" panose="02020502070401020303" pitchFamily="18" charset="0"/>
              </a:rPr>
              <a:t>: è quella dominante nel mondo dei tecnici e della ricerca scientifica e ruota attorno ai termini « precarietà energetica» e «</a:t>
            </a:r>
            <a:r>
              <a:rPr lang="it-IT" dirty="0" err="1">
                <a:latin typeface="Baskerville" panose="02020502070401020303" pitchFamily="18" charset="0"/>
                <a:ea typeface="Baskerville" panose="02020502070401020303" pitchFamily="18" charset="0"/>
              </a:rPr>
              <a:t>ecoazioni</a:t>
            </a:r>
            <a:r>
              <a:rPr lang="it-IT" dirty="0">
                <a:latin typeface="Baskerville" panose="02020502070401020303" pitchFamily="18" charset="0"/>
                <a:ea typeface="Baskerville" panose="02020502070401020303" pitchFamily="18" charset="0"/>
              </a:rPr>
              <a:t>». Ci si propone di convincere questa categoria di persone a praticare delle «</a:t>
            </a:r>
            <a:r>
              <a:rPr lang="it-IT" dirty="0" err="1">
                <a:latin typeface="Baskerville" panose="02020502070401020303" pitchFamily="18" charset="0"/>
                <a:ea typeface="Baskerville" panose="02020502070401020303" pitchFamily="18" charset="0"/>
              </a:rPr>
              <a:t>ecoazioni</a:t>
            </a:r>
            <a:r>
              <a:rPr lang="it-IT" dirty="0">
                <a:latin typeface="Baskerville" panose="02020502070401020303" pitchFamily="18" charset="0"/>
                <a:ea typeface="Baskerville" panose="02020502070401020303" pitchFamily="18" charset="0"/>
              </a:rPr>
              <a:t>», ovvero dei comportamenti virtuosi adatti a migliorare la loro qualità di vita.</a:t>
            </a:r>
            <a:endParaRPr lang="en-US" dirty="0">
              <a:latin typeface="Baskerville" panose="02020502070401020303" pitchFamily="18" charset="0"/>
              <a:ea typeface="Baskerville" panose="02020502070401020303" pitchFamily="18" charset="0"/>
            </a:endParaRPr>
          </a:p>
          <a:p>
            <a:r>
              <a:rPr lang="it-IT" dirty="0">
                <a:latin typeface="Baskerville" panose="02020502070401020303" pitchFamily="18" charset="0"/>
                <a:ea typeface="Baskerville" panose="02020502070401020303" pitchFamily="18" charset="0"/>
              </a:rPr>
              <a:t> </a:t>
            </a:r>
            <a:endParaRPr lang="en-US" dirty="0">
              <a:latin typeface="Baskerville" panose="02020502070401020303" pitchFamily="18" charset="0"/>
              <a:ea typeface="Baskerville" panose="02020502070401020303" pitchFamily="18" charset="0"/>
            </a:endParaRPr>
          </a:p>
          <a:p>
            <a:r>
              <a:rPr lang="it-IT" b="1" dirty="0">
                <a:solidFill>
                  <a:srgbClr val="DD6515"/>
                </a:solidFill>
                <a:latin typeface="Baskerville" panose="02020502070401020303" pitchFamily="18" charset="0"/>
                <a:ea typeface="Baskerville" panose="02020502070401020303" pitchFamily="18" charset="0"/>
              </a:rPr>
              <a:t>M</a:t>
            </a:r>
            <a:r>
              <a:rPr lang="fr-FR" b="1" dirty="0" err="1">
                <a:solidFill>
                  <a:srgbClr val="DD6515"/>
                </a:solidFill>
                <a:latin typeface="Baskerville" panose="02020502070401020303" pitchFamily="18" charset="0"/>
                <a:ea typeface="Baskerville" panose="02020502070401020303" pitchFamily="18" charset="0"/>
              </a:rPr>
              <a:t>etodologia</a:t>
            </a:r>
            <a:r>
              <a:rPr lang="it-IT" dirty="0">
                <a:latin typeface="Baskerville" panose="02020502070401020303" pitchFamily="18" charset="0"/>
                <a:ea typeface="Baskerville" panose="02020502070401020303" pitchFamily="18" charset="0"/>
              </a:rPr>
              <a:t>: </a:t>
            </a:r>
            <a:r>
              <a:rPr lang="fr-FR" dirty="0">
                <a:latin typeface="Baskerville" panose="02020502070401020303" pitchFamily="18" charset="0"/>
                <a:ea typeface="Baskerville" panose="02020502070401020303" pitchFamily="18" charset="0"/>
              </a:rPr>
              <a:t>il </a:t>
            </a:r>
            <a:r>
              <a:rPr lang="fr-FR" i="1" dirty="0">
                <a:latin typeface="Baskerville" panose="02020502070401020303" pitchFamily="18" charset="0"/>
                <a:ea typeface="Baskerville" panose="02020502070401020303" pitchFamily="18" charset="0"/>
              </a:rPr>
              <a:t>"</a:t>
            </a:r>
            <a:r>
              <a:rPr lang="it-IT" dirty="0" err="1">
                <a:latin typeface="Baskerville" panose="02020502070401020303" pitchFamily="18" charset="0"/>
                <a:ea typeface="Baskerville" panose="02020502070401020303" pitchFamily="18" charset="0"/>
              </a:rPr>
              <a:t>nudge</a:t>
            </a:r>
            <a:r>
              <a:rPr lang="it-IT" i="1" dirty="0">
                <a:latin typeface="Baskerville" panose="02020502070401020303" pitchFamily="18" charset="0"/>
                <a:ea typeface="Baskerville" panose="02020502070401020303" pitchFamily="18" charset="0"/>
              </a:rPr>
              <a:t>"</a:t>
            </a:r>
            <a:r>
              <a:rPr lang="fr-FR" dirty="0">
                <a:latin typeface="Baskerville" panose="02020502070401020303" pitchFamily="18" charset="0"/>
                <a:ea typeface="Baskerville" panose="02020502070401020303" pitchFamily="18" charset="0"/>
              </a:rPr>
              <a:t>, </a:t>
            </a:r>
            <a:r>
              <a:rPr lang="it-IT" dirty="0">
                <a:latin typeface="Baskerville" panose="02020502070401020303" pitchFamily="18" charset="0"/>
                <a:ea typeface="Baskerville" panose="02020502070401020303" pitchFamily="18" charset="0"/>
              </a:rPr>
              <a:t>nome di un approccio</a:t>
            </a:r>
            <a:r>
              <a:rPr lang="fr-FR" dirty="0">
                <a:latin typeface="Baskerville" panose="02020502070401020303" pitchFamily="18" charset="0"/>
                <a:ea typeface="Baskerville" panose="02020502070401020303" pitchFamily="18" charset="0"/>
              </a:rPr>
              <a:t> il </a:t>
            </a:r>
            <a:r>
              <a:rPr lang="fr-FR" dirty="0" err="1">
                <a:latin typeface="Baskerville" panose="02020502070401020303" pitchFamily="18" charset="0"/>
                <a:ea typeface="Baskerville" panose="02020502070401020303" pitchFamily="18" charset="0"/>
              </a:rPr>
              <a:t>cui</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scopo</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è</a:t>
            </a:r>
            <a:r>
              <a:rPr lang="fr-FR" dirty="0">
                <a:latin typeface="Baskerville" panose="02020502070401020303" pitchFamily="18" charset="0"/>
                <a:ea typeface="Baskerville" panose="02020502070401020303" pitchFamily="18" charset="0"/>
              </a:rPr>
              <a:t> far </a:t>
            </a:r>
            <a:r>
              <a:rPr lang="fr-FR" dirty="0" err="1">
                <a:latin typeface="Baskerville" panose="02020502070401020303" pitchFamily="18" charset="0"/>
                <a:ea typeface="Baskerville" panose="02020502070401020303" pitchFamily="18" charset="0"/>
              </a:rPr>
              <a:t>intraprendere</a:t>
            </a:r>
            <a:r>
              <a:rPr lang="fr-FR" dirty="0">
                <a:latin typeface="Baskerville" panose="02020502070401020303" pitchFamily="18" charset="0"/>
                <a:ea typeface="Baskerville" panose="02020502070401020303" pitchFamily="18" charset="0"/>
              </a:rPr>
              <a:t> </a:t>
            </a:r>
            <a:r>
              <a:rPr lang="pt-PT" dirty="0">
                <a:latin typeface="Baskerville" panose="02020502070401020303" pitchFamily="18" charset="0"/>
                <a:ea typeface="Baskerville" panose="02020502070401020303" pitchFamily="18" charset="0"/>
              </a:rPr>
              <a:t>a </a:t>
            </a:r>
            <a:r>
              <a:rPr lang="pt-PT" dirty="0" err="1">
                <a:latin typeface="Baskerville" panose="02020502070401020303" pitchFamily="18" charset="0"/>
                <a:ea typeface="Baskerville" panose="02020502070401020303" pitchFamily="18" charset="0"/>
              </a:rPr>
              <a:t>qualcuno</a:t>
            </a:r>
            <a:r>
              <a:rPr lang="pt-PT"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un'azione</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che</a:t>
            </a:r>
            <a:r>
              <a:rPr lang="fr-FR" dirty="0">
                <a:latin typeface="Baskerville" panose="02020502070401020303" pitchFamily="18" charset="0"/>
                <a:ea typeface="Baskerville" panose="02020502070401020303" pitchFamily="18" charset="0"/>
              </a:rPr>
              <a:t> non </a:t>
            </a:r>
            <a:r>
              <a:rPr lang="fr-FR" dirty="0" err="1">
                <a:latin typeface="Baskerville" panose="02020502070401020303" pitchFamily="18" charset="0"/>
                <a:ea typeface="Baskerville" panose="02020502070401020303" pitchFamily="18" charset="0"/>
              </a:rPr>
              <a:t>avrebbe</a:t>
            </a:r>
            <a:r>
              <a:rPr lang="fr-FR" dirty="0">
                <a:latin typeface="Baskerville" panose="02020502070401020303" pitchFamily="18" charset="0"/>
                <a:ea typeface="Baskerville" panose="02020502070401020303" pitchFamily="18" charset="0"/>
              </a:rPr>
              <a:t> </a:t>
            </a:r>
            <a:r>
              <a:rPr lang="fr-FR" dirty="0" err="1">
                <a:latin typeface="Baskerville" panose="02020502070401020303" pitchFamily="18" charset="0"/>
                <a:ea typeface="Baskerville" panose="02020502070401020303" pitchFamily="18" charset="0"/>
              </a:rPr>
              <a:t>fatto</a:t>
            </a:r>
            <a:r>
              <a:rPr lang="fr-FR" dirty="0">
                <a:latin typeface="Baskerville" panose="02020502070401020303" pitchFamily="18" charset="0"/>
                <a:ea typeface="Baskerville" panose="02020502070401020303" pitchFamily="18" charset="0"/>
              </a:rPr>
              <a:t> senza </a:t>
            </a:r>
            <a:r>
              <a:rPr lang="it-IT" dirty="0">
                <a:latin typeface="Baskerville" panose="02020502070401020303" pitchFamily="18" charset="0"/>
                <a:ea typeface="Baskerville" panose="02020502070401020303" pitchFamily="18" charset="0"/>
              </a:rPr>
              <a:t>questo tipo di sollecitazione.  </a:t>
            </a:r>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819928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A66EC-80FE-000D-DC77-4AD3B3B53CD6}"/>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2EFC2AE3-3EA1-8669-D9BB-48E3B327FC06}"/>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19A229D0-1FE2-0D5D-D8B3-1BCD8F931708}"/>
              </a:ext>
            </a:extLst>
          </p:cNvPr>
          <p:cNvSpPr txBox="1"/>
          <p:nvPr/>
        </p:nvSpPr>
        <p:spPr>
          <a:xfrm>
            <a:off x="2395627" y="1921561"/>
            <a:ext cx="6907399" cy="3108543"/>
          </a:xfrm>
          <a:prstGeom prst="rect">
            <a:avLst/>
          </a:prstGeom>
          <a:noFill/>
        </p:spPr>
        <p:txBody>
          <a:bodyPr wrap="square" rtlCol="0">
            <a:spAutoFit/>
          </a:bodyPr>
          <a:lstStyle/>
          <a:p>
            <a:r>
              <a:rPr lang="it-IT" sz="2800" b="1" dirty="0">
                <a:latin typeface="Baskerville" panose="02020502070401020303" pitchFamily="18" charset="0"/>
                <a:ea typeface="Baskerville" panose="02020502070401020303" pitchFamily="18" charset="0"/>
              </a:rPr>
              <a:t>Esercitazione</a:t>
            </a:r>
            <a:endParaRPr lang="it-IT" sz="2800" dirty="0">
              <a:latin typeface="Baskerville" panose="02020502070401020303" pitchFamily="18" charset="0"/>
              <a:ea typeface="Baskerville" panose="02020502070401020303" pitchFamily="18" charset="0"/>
            </a:endParaRPr>
          </a:p>
          <a:p>
            <a:r>
              <a:rPr lang="it-IT" sz="2800" dirty="0">
                <a:latin typeface="Baskerville" panose="02020502070401020303" pitchFamily="18" charset="0"/>
                <a:ea typeface="Baskerville" panose="02020502070401020303" pitchFamily="18" charset="0"/>
              </a:rPr>
              <a:t>per ogni fase di questo intervento, individuare</a:t>
            </a:r>
            <a:endParaRPr lang="en-US" sz="2800" dirty="0">
              <a:latin typeface="Baskerville" panose="02020502070401020303" pitchFamily="18" charset="0"/>
              <a:ea typeface="Baskerville" panose="02020502070401020303" pitchFamily="18" charset="0"/>
            </a:endParaRPr>
          </a:p>
          <a:p>
            <a:r>
              <a:rPr lang="it-IT" sz="2800" b="1" dirty="0">
                <a:latin typeface="Baskerville" panose="02020502070401020303" pitchFamily="18" charset="0"/>
                <a:ea typeface="Baskerville" panose="02020502070401020303" pitchFamily="18" charset="0"/>
              </a:rPr>
              <a:t>i cambiamenti di rotta</a:t>
            </a:r>
            <a:r>
              <a:rPr lang="it-IT" sz="2800" dirty="0">
                <a:latin typeface="Baskerville" panose="02020502070401020303" pitchFamily="18" charset="0"/>
                <a:ea typeface="Baskerville" panose="02020502070401020303" pitchFamily="18" charset="0"/>
              </a:rPr>
              <a:t> che consentono </a:t>
            </a:r>
          </a:p>
          <a:p>
            <a:r>
              <a:rPr lang="it-IT" sz="2800" dirty="0">
                <a:latin typeface="Baskerville" panose="02020502070401020303" pitchFamily="18" charset="0"/>
                <a:ea typeface="Baskerville" panose="02020502070401020303" pitchFamily="18" charset="0"/>
              </a:rPr>
              <a:t>il passaggio da un approccio paternalistico </a:t>
            </a:r>
          </a:p>
          <a:p>
            <a:r>
              <a:rPr lang="it-IT" sz="2800" dirty="0">
                <a:latin typeface="Baskerville" panose="02020502070401020303" pitchFamily="18" charset="0"/>
                <a:ea typeface="Baskerville" panose="02020502070401020303" pitchFamily="18" charset="0"/>
              </a:rPr>
              <a:t>a uno di empowerment. </a:t>
            </a:r>
          </a:p>
          <a:p>
            <a:r>
              <a:rPr lang="it-IT" sz="2800" dirty="0">
                <a:latin typeface="Baskerville" panose="02020502070401020303" pitchFamily="18" charset="0"/>
                <a:ea typeface="Baskerville" panose="02020502070401020303" pitchFamily="18" charset="0"/>
              </a:rPr>
              <a:t>Lavoro in piccoli gruppi (max 8)</a:t>
            </a:r>
            <a:endParaRPr lang="en-US" sz="2800" dirty="0">
              <a:latin typeface="Baskerville" panose="02020502070401020303" pitchFamily="18" charset="0"/>
              <a:ea typeface="Baskerville" panose="02020502070401020303" pitchFamily="18" charset="0"/>
            </a:endParaRPr>
          </a:p>
          <a:p>
            <a:endParaRPr lang="en-US" sz="2800" dirty="0">
              <a:latin typeface="Baskerville" panose="02020502070401020303" pitchFamily="18" charset="0"/>
              <a:ea typeface="Baskerville" panose="02020502070401020303" pitchFamily="18" charset="0"/>
            </a:endParaRPr>
          </a:p>
        </p:txBody>
      </p:sp>
      <p:sp>
        <p:nvSpPr>
          <p:cNvPr id="2" name="Doppia parentesi graffa 5">
            <a:extLst>
              <a:ext uri="{FF2B5EF4-FFF2-40B4-BE49-F238E27FC236}">
                <a16:creationId xmlns:a16="http://schemas.microsoft.com/office/drawing/2014/main" id="{705E6E74-9FCF-EB50-7517-0E80763D044B}"/>
              </a:ext>
            </a:extLst>
          </p:cNvPr>
          <p:cNvSpPr/>
          <p:nvPr/>
        </p:nvSpPr>
        <p:spPr>
          <a:xfrm>
            <a:off x="1802294" y="1776481"/>
            <a:ext cx="8166355" cy="3155737"/>
          </a:xfrm>
          <a:prstGeom prst="bracePair">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179532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0AB3-70DB-D582-2DD2-59838FBA2290}"/>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B246944E-7F65-93DD-82B9-942B5BCC7F84}"/>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48F9337C-05F4-9A39-4EFC-D7C095A2265F}"/>
              </a:ext>
            </a:extLst>
          </p:cNvPr>
          <p:cNvSpPr txBox="1"/>
          <p:nvPr/>
        </p:nvSpPr>
        <p:spPr>
          <a:xfrm>
            <a:off x="1057158" y="463822"/>
            <a:ext cx="10392720" cy="5262979"/>
          </a:xfrm>
          <a:prstGeom prst="rect">
            <a:avLst/>
          </a:prstGeom>
          <a:noFill/>
        </p:spPr>
        <p:txBody>
          <a:bodyPr wrap="square" rtlCol="0">
            <a:spAutoFit/>
          </a:bodyPr>
          <a:lstStyle/>
          <a:p>
            <a:r>
              <a:rPr lang="it-IT" sz="2400" b="1" dirty="0">
                <a:solidFill>
                  <a:srgbClr val="DD6515"/>
                </a:solidFill>
                <a:latin typeface="Baskerville" panose="02020502070401020303" pitchFamily="18" charset="0"/>
                <a:ea typeface="Baskerville" panose="02020502070401020303" pitchFamily="18" charset="0"/>
              </a:rPr>
              <a:t>Fase 1 - Reclutamento. </a:t>
            </a:r>
            <a:r>
              <a:rPr lang="it-IT" sz="2400" dirty="0">
                <a:solidFill>
                  <a:srgbClr val="DD6515"/>
                </a:solidFill>
                <a:latin typeface="Baskerville" panose="02020502070401020303" pitchFamily="18" charset="0"/>
                <a:ea typeface="Baskerville" panose="02020502070401020303" pitchFamily="18" charset="0"/>
              </a:rPr>
              <a:t> </a:t>
            </a:r>
            <a:endParaRPr lang="en-US" sz="2400" dirty="0">
              <a:solidFill>
                <a:srgbClr val="DD6515"/>
              </a:solidFill>
              <a:latin typeface="Baskerville" panose="02020502070401020303" pitchFamily="18" charset="0"/>
              <a:ea typeface="Baskerville" panose="02020502070401020303" pitchFamily="18" charset="0"/>
            </a:endParaRPr>
          </a:p>
          <a:p>
            <a:br>
              <a:rPr lang="it-IT" sz="2400" b="1" i="1" dirty="0">
                <a:latin typeface="Baskerville" panose="02020502070401020303" pitchFamily="18" charset="0"/>
                <a:ea typeface="Baskerville" panose="02020502070401020303" pitchFamily="18" charset="0"/>
              </a:rPr>
            </a:br>
            <a:r>
              <a:rPr lang="it-IT" sz="2400" b="1" dirty="0">
                <a:latin typeface="Baskerville" panose="02020502070401020303" pitchFamily="18" charset="0"/>
                <a:ea typeface="Baskerville" panose="02020502070401020303" pitchFamily="18" charset="0"/>
              </a:rPr>
              <a:t>Approccio</a:t>
            </a:r>
            <a:r>
              <a:rPr lang="it-IT" sz="2400" i="1"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ricorso ad un appello reclamizzato su vari social media, tv e giornali locali a registrarsi via Web</a:t>
            </a:r>
            <a:r>
              <a:rPr lang="en-US"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a tutti coloro che trovandosi in</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una</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situazione</a:t>
            </a:r>
            <a:r>
              <a:rPr lang="fr-FR"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difficile </a:t>
            </a:r>
            <a:r>
              <a:rPr lang="fr-FR" sz="2400" dirty="0">
                <a:latin typeface="Baskerville" panose="02020502070401020303" pitchFamily="18" charset="0"/>
                <a:ea typeface="Baskerville" panose="02020502070401020303" pitchFamily="18" charset="0"/>
              </a:rPr>
              <a:t>a causa dell</a:t>
            </a:r>
            <a:r>
              <a:rPr lang="it-IT" sz="2400" dirty="0">
                <a:latin typeface="Baskerville" panose="02020502070401020303" pitchFamily="18" charset="0"/>
                <a:ea typeface="Baskerville" panose="02020502070401020303" pitchFamily="18" charset="0"/>
              </a:rPr>
              <a:t>’</a:t>
            </a:r>
            <a:r>
              <a:rPr lang="pt-PT" sz="2400" dirty="0">
                <a:latin typeface="Baskerville" panose="02020502070401020303" pitchFamily="18" charset="0"/>
                <a:ea typeface="Baskerville" panose="02020502070401020303" pitchFamily="18" charset="0"/>
              </a:rPr>
              <a:t>energia</a:t>
            </a:r>
            <a:r>
              <a:rPr lang="it-IT" sz="2400" dirty="0">
                <a:latin typeface="Baskerville" panose="02020502070401020303" pitchFamily="18" charset="0"/>
                <a:ea typeface="Baskerville" panose="02020502070401020303" pitchFamily="18" charset="0"/>
              </a:rPr>
              <a:t>, e d</a:t>
            </a:r>
            <a:r>
              <a:rPr lang="fr-FR" sz="2400" dirty="0" err="1">
                <a:latin typeface="Baskerville" panose="02020502070401020303" pitchFamily="18" charset="0"/>
                <a:ea typeface="Baskerville" panose="02020502070401020303" pitchFamily="18" charset="0"/>
              </a:rPr>
              <a:t>esidera</a:t>
            </a:r>
            <a:r>
              <a:rPr lang="it-IT" sz="2400" dirty="0" err="1">
                <a:latin typeface="Baskerville" panose="02020502070401020303" pitchFamily="18" charset="0"/>
                <a:ea typeface="Baskerville" panose="02020502070401020303" pitchFamily="18" charset="0"/>
              </a:rPr>
              <a:t>ndo</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cambiare</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questa</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situazione</a:t>
            </a:r>
            <a:r>
              <a:rPr lang="it-IT" sz="2400" dirty="0">
                <a:latin typeface="Baskerville" panose="02020502070401020303" pitchFamily="18" charset="0"/>
                <a:ea typeface="Baskerville" panose="02020502070401020303" pitchFamily="18" charset="0"/>
              </a:rPr>
              <a:t>, sono interessati </a:t>
            </a:r>
            <a:r>
              <a:rPr lang="pt-PT" sz="2400" dirty="0">
                <a:latin typeface="Baskerville" panose="02020502070401020303" pitchFamily="18" charset="0"/>
                <a:ea typeface="Baskerville" panose="02020502070401020303" pitchFamily="18" charset="0"/>
              </a:rPr>
              <a:t>a </a:t>
            </a:r>
            <a:r>
              <a:rPr lang="fr-FR" sz="2400" dirty="0" err="1">
                <a:latin typeface="Baskerville" panose="02020502070401020303" pitchFamily="18" charset="0"/>
                <a:ea typeface="Baskerville" panose="02020502070401020303" pitchFamily="18" charset="0"/>
              </a:rPr>
              <a:t>discuterne</a:t>
            </a:r>
            <a:r>
              <a:rPr lang="fr-FR" sz="2400" dirty="0">
                <a:latin typeface="Baskerville" panose="02020502070401020303" pitchFamily="18" charset="0"/>
                <a:ea typeface="Baskerville" panose="02020502070401020303" pitchFamily="18" charset="0"/>
              </a:rPr>
              <a:t> con </a:t>
            </a:r>
            <a:r>
              <a:rPr lang="pt-PT" sz="2400" dirty="0" err="1">
                <a:latin typeface="Baskerville" panose="02020502070401020303" pitchFamily="18" charset="0"/>
                <a:ea typeface="Baskerville" panose="02020502070401020303" pitchFamily="18" charset="0"/>
              </a:rPr>
              <a:t>altre</a:t>
            </a:r>
            <a:r>
              <a:rPr lang="pt-PT"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persone</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nella</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stessa</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situazione</a:t>
            </a:r>
            <a:r>
              <a:rPr lang="it-IT" sz="2400" dirty="0">
                <a:latin typeface="Baskerville" panose="02020502070401020303" pitchFamily="18" charset="0"/>
                <a:ea typeface="Baskerville" panose="02020502070401020303" pitchFamily="18" charset="0"/>
              </a:rPr>
              <a:t> in vista di individuare delle soluzioni </a:t>
            </a:r>
            <a:r>
              <a:rPr lang="fr-FR" sz="2400" dirty="0">
                <a:latin typeface="Baskerville" panose="02020502070401020303" pitchFamily="18" charset="0"/>
                <a:ea typeface="Baskerville" panose="02020502070401020303" pitchFamily="18" charset="0"/>
              </a:rPr>
              <a:t>testa</a:t>
            </a:r>
            <a:r>
              <a:rPr lang="it-IT" sz="2400" dirty="0">
                <a:latin typeface="Baskerville" panose="02020502070401020303" pitchFamily="18" charset="0"/>
                <a:ea typeface="Baskerville" panose="02020502070401020303" pitchFamily="18" charset="0"/>
              </a:rPr>
              <a:t>te </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individualmente</a:t>
            </a:r>
            <a:r>
              <a:rPr lang="fr-FR"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fr-FR"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b="1" i="1" dirty="0">
                <a:latin typeface="Baskerville" panose="02020502070401020303" pitchFamily="18" charset="0"/>
                <a:ea typeface="Baskerville" panose="02020502070401020303" pitchFamily="18" charset="0"/>
              </a:rPr>
              <a:t>Esito            </a:t>
            </a:r>
            <a:r>
              <a:rPr lang="it-IT" sz="2400" b="1" i="1" dirty="0" err="1">
                <a:latin typeface="Baskerville" panose="02020502070401020303" pitchFamily="18" charset="0"/>
                <a:ea typeface="Baskerville" panose="02020502070401020303" pitchFamily="18" charset="0"/>
              </a:rPr>
              <a:t>s</a:t>
            </a:r>
            <a:r>
              <a:rPr lang="pt-PT" sz="2400" b="1" i="1" dirty="0" err="1">
                <a:latin typeface="Baskerville" panose="02020502070401020303" pitchFamily="18" charset="0"/>
                <a:ea typeface="Baskerville" panose="02020502070401020303" pitchFamily="18" charset="0"/>
              </a:rPr>
              <a:t>olo</a:t>
            </a:r>
            <a:r>
              <a:rPr lang="pt-PT" sz="2400" b="1" i="1" dirty="0">
                <a:latin typeface="Baskerville" panose="02020502070401020303" pitchFamily="18" charset="0"/>
                <a:ea typeface="Baskerville" panose="02020502070401020303" pitchFamily="18" charset="0"/>
              </a:rPr>
              <a:t> 2 </a:t>
            </a:r>
            <a:r>
              <a:rPr lang="pt-PT" sz="2400" b="1" i="1" dirty="0" err="1">
                <a:latin typeface="Baskerville" panose="02020502070401020303" pitchFamily="18" charset="0"/>
                <a:ea typeface="Baskerville" panose="02020502070401020303" pitchFamily="18" charset="0"/>
              </a:rPr>
              <a:t>persone</a:t>
            </a:r>
            <a:r>
              <a:rPr lang="pt-PT" sz="2400" b="1" i="1" dirty="0">
                <a:latin typeface="Baskerville" panose="02020502070401020303" pitchFamily="18" charset="0"/>
                <a:ea typeface="Baskerville" panose="02020502070401020303" pitchFamily="18" charset="0"/>
              </a:rPr>
              <a:t> si sono </a:t>
            </a:r>
            <a:r>
              <a:rPr lang="pt-PT" sz="2400" b="1" i="1" dirty="0" err="1">
                <a:latin typeface="Baskerville" panose="02020502070401020303" pitchFamily="18" charset="0"/>
                <a:ea typeface="Baskerville" panose="02020502070401020303" pitchFamily="18" charset="0"/>
              </a:rPr>
              <a:t>registrate</a:t>
            </a:r>
            <a:r>
              <a:rPr lang="pt-PT" sz="2400" b="1" i="1" dirty="0">
                <a:latin typeface="Baskerville" panose="02020502070401020303" pitchFamily="18" charset="0"/>
                <a:ea typeface="Baskerville" panose="02020502070401020303" pitchFamily="18" charset="0"/>
              </a:rPr>
              <a:t> via Internet. </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b="1" dirty="0">
                <a:latin typeface="Baskerville" panose="02020502070401020303" pitchFamily="18" charset="0"/>
                <a:ea typeface="Baskerville" panose="02020502070401020303" pitchFamily="18" charset="0"/>
              </a:rPr>
              <a:t>Proposte di cambiamento di rotta:</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Proposte alternative / Pro e contro . </a:t>
            </a:r>
            <a:endParaRPr lang="en-US" sz="2400" dirty="0">
              <a:latin typeface="Baskerville" panose="02020502070401020303" pitchFamily="18" charset="0"/>
              <a:ea typeface="Baskerville" panose="02020502070401020303" pitchFamily="18" charset="0"/>
            </a:endParaRPr>
          </a:p>
          <a:p>
            <a:endParaRPr lang="it-IT" sz="2400" b="1" dirty="0">
              <a:solidFill>
                <a:srgbClr val="DD6515"/>
              </a:solidFill>
              <a:latin typeface="Baskerville" panose="02020502070401020303" pitchFamily="18" charset="0"/>
              <a:ea typeface="Baskerville" panose="02020502070401020303" pitchFamily="18" charset="0"/>
            </a:endParaRPr>
          </a:p>
          <a:p>
            <a:endParaRPr lang="en-US" sz="2400" dirty="0">
              <a:latin typeface="Baskerville" panose="02020502070401020303" pitchFamily="18" charset="0"/>
              <a:ea typeface="Baskerville" panose="02020502070401020303" pitchFamily="18" charset="0"/>
            </a:endParaRPr>
          </a:p>
        </p:txBody>
      </p:sp>
      <p:cxnSp>
        <p:nvCxnSpPr>
          <p:cNvPr id="4" name="Straight Arrow Connector 3">
            <a:extLst>
              <a:ext uri="{FF2B5EF4-FFF2-40B4-BE49-F238E27FC236}">
                <a16:creationId xmlns:a16="http://schemas.microsoft.com/office/drawing/2014/main" id="{5D828D71-6F38-4673-08FC-D17640F3BB8F}"/>
              </a:ext>
            </a:extLst>
          </p:cNvPr>
          <p:cNvCxnSpPr>
            <a:cxnSpLocks/>
          </p:cNvCxnSpPr>
          <p:nvPr/>
        </p:nvCxnSpPr>
        <p:spPr>
          <a:xfrm>
            <a:off x="1987825" y="3644348"/>
            <a:ext cx="662610" cy="0"/>
          </a:xfrm>
          <a:prstGeom prst="straightConnector1">
            <a:avLst/>
          </a:prstGeom>
          <a:ln>
            <a:solidFill>
              <a:srgbClr val="DD651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98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C634D-452F-AFDC-1657-5A3374D3233E}"/>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123A24BF-68B9-9C38-DE07-96751BFD6738}"/>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FF056721-0E23-1878-E9EC-95D742586953}"/>
              </a:ext>
            </a:extLst>
          </p:cNvPr>
          <p:cNvSpPr txBox="1"/>
          <p:nvPr/>
        </p:nvSpPr>
        <p:spPr>
          <a:xfrm>
            <a:off x="1057158" y="463822"/>
            <a:ext cx="10392720" cy="6494085"/>
          </a:xfrm>
          <a:prstGeom prst="rect">
            <a:avLst/>
          </a:prstGeom>
          <a:noFill/>
        </p:spPr>
        <p:txBody>
          <a:bodyPr wrap="square" rtlCol="0">
            <a:spAutoFit/>
          </a:bodyPr>
          <a:lstStyle/>
          <a:p>
            <a:r>
              <a:rPr lang="it-IT" sz="1600" b="1" dirty="0">
                <a:solidFill>
                  <a:srgbClr val="DD6515"/>
                </a:solidFill>
                <a:latin typeface="Baskerville" panose="02020502070401020303" pitchFamily="18" charset="0"/>
                <a:ea typeface="Baskerville" panose="02020502070401020303" pitchFamily="18" charset="0"/>
              </a:rPr>
              <a:t>Fase 1 - Reclutamento. </a:t>
            </a:r>
            <a:r>
              <a:rPr lang="it-IT" sz="1600" dirty="0">
                <a:solidFill>
                  <a:srgbClr val="DD6515"/>
                </a:solidFill>
                <a:latin typeface="Baskerville" panose="02020502070401020303" pitchFamily="18" charset="0"/>
                <a:ea typeface="Baskerville" panose="02020502070401020303" pitchFamily="18" charset="0"/>
              </a:rPr>
              <a:t> </a:t>
            </a:r>
            <a:endParaRPr lang="en-US" sz="1600" dirty="0">
              <a:solidFill>
                <a:srgbClr val="DD6515"/>
              </a:solidFill>
              <a:latin typeface="Baskerville" panose="02020502070401020303" pitchFamily="18" charset="0"/>
              <a:ea typeface="Baskerville" panose="02020502070401020303" pitchFamily="18" charset="0"/>
            </a:endParaRPr>
          </a:p>
          <a:p>
            <a:br>
              <a:rPr lang="it-IT" sz="1600" b="1" dirty="0">
                <a:latin typeface="Baskerville" panose="02020502070401020303" pitchFamily="18" charset="0"/>
                <a:ea typeface="Baskerville" panose="02020502070401020303" pitchFamily="18" charset="0"/>
              </a:rPr>
            </a:br>
            <a:r>
              <a:rPr lang="it-IT" sz="1600" b="1" dirty="0">
                <a:latin typeface="Baskerville" panose="02020502070401020303" pitchFamily="18" charset="0"/>
                <a:ea typeface="Baskerville" panose="02020502070401020303" pitchFamily="18" charset="0"/>
              </a:rPr>
              <a:t>Primo cambiamento di rotta</a:t>
            </a:r>
            <a:r>
              <a:rPr lang="it-IT" sz="1600" dirty="0">
                <a:latin typeface="Baskerville" panose="02020502070401020303" pitchFamily="18" charset="0"/>
                <a:ea typeface="Baskerville" panose="02020502070401020303" pitchFamily="18" charset="0"/>
              </a:rPr>
              <a:t>: individuazione dei volontari tramite </a:t>
            </a:r>
            <a:r>
              <a:rPr lang="it-IT" sz="1600" dirty="0" err="1">
                <a:latin typeface="Baskerville" panose="02020502070401020303" pitchFamily="18" charset="0"/>
                <a:ea typeface="Baskerville" panose="02020502070401020303" pitchFamily="18" charset="0"/>
              </a:rPr>
              <a:t>intemediari</a:t>
            </a:r>
            <a:r>
              <a:rPr lang="it-IT" sz="1600" dirty="0">
                <a:latin typeface="Baskerville" panose="02020502070401020303" pitchFamily="18" charset="0"/>
                <a:ea typeface="Baskerville" panose="02020502070401020303" pitchFamily="18" charset="0"/>
              </a:rPr>
              <a:t> che operano in questi quartieri.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Le persone contattate hanno molto da dire sulle bollette, ma nessuna intenzione di diventare membri di una comunità di pratica. Tutte hanno altre cose più importanti di cui occuparsi: </a:t>
            </a:r>
            <a:r>
              <a:rPr lang="fr-FR" sz="1600" dirty="0" err="1">
                <a:latin typeface="Baskerville" panose="02020502070401020303" pitchFamily="18" charset="0"/>
                <a:ea typeface="Baskerville" panose="02020502070401020303" pitchFamily="18" charset="0"/>
              </a:rPr>
              <a:t>pasti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già</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programmati</a:t>
            </a:r>
            <a:r>
              <a:rPr lang="fr-FR" sz="1600" dirty="0">
                <a:latin typeface="Baskerville" panose="02020502070401020303" pitchFamily="18" charset="0"/>
                <a:ea typeface="Baskerville" panose="02020502070401020303" pitchFamily="18" charset="0"/>
              </a:rPr>
              <a:t> con </a:t>
            </a:r>
            <a:r>
              <a:rPr lang="fr-FR" sz="1600" dirty="0" err="1">
                <a:latin typeface="Baskerville" panose="02020502070401020303" pitchFamily="18" charset="0"/>
                <a:ea typeface="Baskerville" panose="02020502070401020303" pitchFamily="18" charset="0"/>
              </a:rPr>
              <a:t>amici</a:t>
            </a:r>
            <a:r>
              <a:rPr lang="fr-FR" sz="1600" dirty="0">
                <a:latin typeface="Baskerville" panose="02020502070401020303" pitchFamily="18" charset="0"/>
                <a:ea typeface="Baskerville" panose="02020502070401020303" pitchFamily="18" charset="0"/>
              </a:rPr>
              <a:t> o </a:t>
            </a:r>
            <a:r>
              <a:rPr lang="fr-FR" sz="1600" dirty="0" err="1">
                <a:latin typeface="Baskerville" panose="02020502070401020303" pitchFamily="18" charset="0"/>
                <a:ea typeface="Baskerville" panose="02020502070401020303" pitchFamily="18" charset="0"/>
              </a:rPr>
              <a:t>familiari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assistenza</a:t>
            </a:r>
            <a:r>
              <a:rPr lang="fr-FR" sz="1600" dirty="0">
                <a:latin typeface="Baskerville" panose="02020502070401020303" pitchFamily="18" charset="0"/>
                <a:ea typeface="Baskerville" panose="02020502070401020303" pitchFamily="18" charset="0"/>
              </a:rPr>
              <a:t> ai </a:t>
            </a:r>
            <a:r>
              <a:rPr lang="fr-FR" sz="1600" dirty="0" err="1">
                <a:latin typeface="Baskerville" panose="02020502070401020303" pitchFamily="18" charset="0"/>
                <a:ea typeface="Baskerville" panose="02020502070401020303" pitchFamily="18" charset="0"/>
              </a:rPr>
              <a:t>bambini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problemi</a:t>
            </a:r>
            <a:r>
              <a:rPr lang="fr-FR" sz="1600" dirty="0">
                <a:latin typeface="Baskerville" panose="02020502070401020303" pitchFamily="18" charset="0"/>
                <a:ea typeface="Baskerville" panose="02020502070401020303" pitchFamily="18" charset="0"/>
              </a:rPr>
              <a:t> di </a:t>
            </a:r>
            <a:r>
              <a:rPr lang="fr-FR" sz="1600" dirty="0" err="1">
                <a:latin typeface="Baskerville" panose="02020502070401020303" pitchFamily="18" charset="0"/>
                <a:ea typeface="Baskerville" panose="02020502070401020303" pitchFamily="18" charset="0"/>
              </a:rPr>
              <a:t>mobilità</a:t>
            </a:r>
            <a:r>
              <a:rPr lang="fr-FR" sz="1600" dirty="0">
                <a:latin typeface="Baskerville" panose="02020502070401020303" pitchFamily="18" charset="0"/>
                <a:ea typeface="Baskerville" panose="02020502070401020303" pitchFamily="18" charset="0"/>
              </a:rPr>
              <a:t>, il </a:t>
            </a:r>
            <a:r>
              <a:rPr lang="fr-FR" sz="1600" dirty="0" err="1">
                <a:latin typeface="Baskerville" panose="02020502070401020303" pitchFamily="18" charset="0"/>
                <a:ea typeface="Baskerville" panose="02020502070401020303" pitchFamily="18" charset="0"/>
              </a:rPr>
              <a:t>coniuge</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contrario che si vada in giro 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parlare</a:t>
            </a:r>
            <a:r>
              <a:rPr lang="fr-FR" sz="1600" dirty="0">
                <a:latin typeface="Baskerville" panose="02020502070401020303" pitchFamily="18" charset="0"/>
                <a:ea typeface="Baskerville" panose="02020502070401020303" pitchFamily="18" charset="0"/>
              </a:rPr>
              <a:t> dei </a:t>
            </a:r>
            <a:r>
              <a:rPr lang="it-IT" sz="1600" dirty="0">
                <a:latin typeface="Baskerville" panose="02020502070401020303" pitchFamily="18" charset="0"/>
                <a:ea typeface="Baskerville" panose="02020502070401020303" pitchFamily="18" charset="0"/>
              </a:rPr>
              <a:t>propri problemi economici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depressione</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stanchezza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ecc</a:t>
            </a:r>
            <a:r>
              <a:rPr lang="fr-FR"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A nulla servono neppure le promesse di provvedere all’assistenza dei </a:t>
            </a:r>
            <a:r>
              <a:rPr lang="fr-FR" sz="1600" dirty="0" err="1">
                <a:latin typeface="Baskerville" panose="02020502070401020303" pitchFamily="18" charset="0"/>
                <a:ea typeface="Baskerville" panose="02020502070401020303" pitchFamily="18" charset="0"/>
              </a:rPr>
              <a:t>bambini</a:t>
            </a:r>
            <a:r>
              <a:rPr lang="it-IT" sz="1600" dirty="0">
                <a:latin typeface="Baskerville" panose="02020502070401020303" pitchFamily="18" charset="0"/>
                <a:ea typeface="Baskerville" panose="02020502070401020303" pitchFamily="18" charset="0"/>
              </a:rPr>
              <a:t> e di fornire un trasporto gratuito ai luoghi di riunione.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b="1" dirty="0">
                <a:latin typeface="Baskerville" panose="02020502070401020303" pitchFamily="18" charset="0"/>
                <a:ea typeface="Baskerville" panose="02020502070401020303" pitchFamily="18" charset="0"/>
              </a:rPr>
              <a:t>Secondo cambiamento di rotta</a:t>
            </a:r>
            <a:r>
              <a:rPr lang="it-IT" sz="1600" dirty="0">
                <a:latin typeface="Baskerville" panose="02020502070401020303" pitchFamily="18" charset="0"/>
                <a:ea typeface="Baskerville" panose="02020502070401020303" pitchFamily="18" charset="0"/>
              </a:rPr>
              <a:t>: dove e quando ci si incontra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Ci si rende conto che era proprio l’andare ad un incontro con estranei in un luogo sconosciuto che faceva problema e si decide di </a:t>
            </a:r>
            <a:r>
              <a:rPr lang="it-IT" sz="1600" b="1" i="1" dirty="0">
                <a:latin typeface="Baskerville" panose="02020502070401020303" pitchFamily="18" charset="0"/>
                <a:ea typeface="Baskerville" panose="02020502070401020303" pitchFamily="18" charset="0"/>
              </a:rPr>
              <a:t>chiedere agli interlocutori dove e con chi sarebbero disposti ad incontrarsi per discutere di queste questioni.</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pt-PT" sz="1600" dirty="0" err="1">
                <a:latin typeface="Baskerville" panose="02020502070401020303" pitchFamily="18" charset="0"/>
                <a:ea typeface="Baskerville" panose="02020502070401020303" pitchFamily="18" charset="0"/>
              </a:rPr>
              <a:t>Il</a:t>
            </a:r>
            <a:r>
              <a:rPr lang="pt-PT" sz="1600" dirty="0">
                <a:latin typeface="Baskerville" panose="02020502070401020303" pitchFamily="18" charset="0"/>
                <a:ea typeface="Baskerville" panose="02020502070401020303" pitchFamily="18" charset="0"/>
              </a:rPr>
              <a:t> piano </a:t>
            </a:r>
            <a:r>
              <a:rPr lang="it-IT" sz="1600" dirty="0">
                <a:latin typeface="Baskerville" panose="02020502070401020303" pitchFamily="18" charset="0"/>
                <a:ea typeface="Baskerville" panose="02020502070401020303" pitchFamily="18" charset="0"/>
              </a:rPr>
              <a:t>iniziale </a:t>
            </a:r>
            <a:r>
              <a:rPr lang="pt-PT" sz="1600" dirty="0" err="1">
                <a:latin typeface="Baskerville" panose="02020502070401020303" pitchFamily="18" charset="0"/>
                <a:ea typeface="Baskerville" panose="02020502070401020303" pitchFamily="18" charset="0"/>
              </a:rPr>
              <a:t>prevedeva</a:t>
            </a:r>
            <a:r>
              <a:rPr lang="pt-PT" sz="1600" dirty="0">
                <a:latin typeface="Baskerville" panose="02020502070401020303" pitchFamily="18" charset="0"/>
                <a:ea typeface="Baskerville" panose="02020502070401020303" pitchFamily="18" charset="0"/>
              </a:rPr>
              <a:t> </a:t>
            </a:r>
            <a:r>
              <a:rPr lang="pt-PT" sz="1600" dirty="0" err="1">
                <a:latin typeface="Baskerville" panose="02020502070401020303" pitchFamily="18" charset="0"/>
                <a:ea typeface="Baskerville" panose="02020502070401020303" pitchFamily="18" charset="0"/>
              </a:rPr>
              <a:t>di</a:t>
            </a:r>
            <a:r>
              <a:rPr lang="pt-PT" sz="1600" dirty="0">
                <a:latin typeface="Baskerville" panose="02020502070401020303" pitchFamily="18" charset="0"/>
                <a:ea typeface="Baskerville" panose="02020502070401020303" pitchFamily="18" charset="0"/>
              </a:rPr>
              <a:t> </a:t>
            </a:r>
            <a:r>
              <a:rPr lang="pt-PT" sz="1600" dirty="0" err="1">
                <a:latin typeface="Baskerville" panose="02020502070401020303" pitchFamily="18" charset="0"/>
                <a:ea typeface="Baskerville" panose="02020502070401020303" pitchFamily="18" charset="0"/>
              </a:rPr>
              <a:t>organizzare</a:t>
            </a:r>
            <a:r>
              <a:rPr lang="pt-PT" sz="1600" dirty="0">
                <a:latin typeface="Baskerville" panose="02020502070401020303" pitchFamily="18" charset="0"/>
                <a:ea typeface="Baskerville" panose="02020502070401020303" pitchFamily="18" charset="0"/>
              </a:rPr>
              <a:t> 3-4 </a:t>
            </a:r>
            <a:r>
              <a:rPr lang="fr-FR" sz="1600" dirty="0" err="1">
                <a:latin typeface="Baskerville" panose="02020502070401020303" pitchFamily="18" charset="0"/>
                <a:ea typeface="Baskerville" panose="02020502070401020303" pitchFamily="18" charset="0"/>
              </a:rPr>
              <a:t>incontri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collettivi</a:t>
            </a:r>
            <a:r>
              <a:rPr lang="fr-FR" sz="1600" dirty="0">
                <a:latin typeface="Baskerville" panose="02020502070401020303" pitchFamily="18" charset="0"/>
                <a:ea typeface="Baskerville" panose="02020502070401020303" pitchFamily="18" charset="0"/>
              </a:rPr>
              <a:t> </a:t>
            </a:r>
            <a:r>
              <a:rPr lang="pt-PT" sz="1600" dirty="0" err="1">
                <a:latin typeface="Baskerville" panose="02020502070401020303" pitchFamily="18" charset="0"/>
                <a:ea typeface="Baskerville" panose="02020502070401020303" pitchFamily="18" charset="0"/>
              </a:rPr>
              <a:t>con</a:t>
            </a:r>
            <a:r>
              <a:rPr lang="fr-FR" sz="1600" dirty="0">
                <a:latin typeface="Baskerville" panose="02020502070401020303" pitchFamily="18" charset="0"/>
                <a:ea typeface="Baskerville" panose="02020502070401020303" pitchFamily="18" charset="0"/>
              </a:rPr>
              <a:t> due </a:t>
            </a:r>
            <a:r>
              <a:rPr lang="fr-FR" sz="1600" dirty="0" err="1">
                <a:latin typeface="Baskerville" panose="02020502070401020303" pitchFamily="18" charset="0"/>
                <a:ea typeface="Baskerville" panose="02020502070401020303" pitchFamily="18" charset="0"/>
              </a:rPr>
              <a:t>gruppi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uno</a:t>
            </a:r>
            <a:r>
              <a:rPr lang="fr-FR" sz="1600" dirty="0">
                <a:latin typeface="Baskerville" panose="02020502070401020303" pitchFamily="18" charset="0"/>
                <a:ea typeface="Baskerville" panose="02020502070401020303" pitchFamily="18" charset="0"/>
              </a:rPr>
              <a:t> in </a:t>
            </a:r>
            <a:r>
              <a:rPr lang="fr-FR" sz="1600" dirty="0" err="1">
                <a:latin typeface="Baskerville" panose="02020502070401020303" pitchFamily="18" charset="0"/>
                <a:ea typeface="Baskerville" panose="02020502070401020303" pitchFamily="18" charset="0"/>
              </a:rPr>
              <a:t>un'area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urbana</a:t>
            </a:r>
            <a:r>
              <a:rPr lang="fr-FR" sz="1600" dirty="0">
                <a:latin typeface="Baskerville" panose="02020502070401020303" pitchFamily="18" charset="0"/>
                <a:ea typeface="Baskerville" panose="02020502070401020303" pitchFamily="18" charset="0"/>
              </a:rPr>
              <a:t> e l'</a:t>
            </a:r>
            <a:r>
              <a:rPr lang="fr-FR" sz="1600" dirty="0" err="1">
                <a:latin typeface="Baskerville" panose="02020502070401020303" pitchFamily="18" charset="0"/>
                <a:ea typeface="Baskerville" panose="02020502070401020303" pitchFamily="18" charset="0"/>
              </a:rPr>
              <a:t>altro</a:t>
            </a:r>
            <a:r>
              <a:rPr lang="fr-FR" sz="1600" dirty="0">
                <a:latin typeface="Baskerville" panose="02020502070401020303" pitchFamily="18" charset="0"/>
                <a:ea typeface="Baskerville" panose="02020502070401020303" pitchFamily="18" charset="0"/>
              </a:rPr>
              <a:t> in </a:t>
            </a:r>
            <a:r>
              <a:rPr lang="fr-FR" sz="1600" dirty="0" err="1">
                <a:latin typeface="Baskerville" panose="02020502070401020303" pitchFamily="18" charset="0"/>
                <a:ea typeface="Baskerville" panose="02020502070401020303" pitchFamily="18" charset="0"/>
              </a:rPr>
              <a:t>un'area</a:t>
            </a:r>
            <a:r>
              <a:rPr lang="fr-FR" sz="1600" dirty="0">
                <a:latin typeface="Baskerville" panose="02020502070401020303" pitchFamily="18" charset="0"/>
                <a:ea typeface="Baskerville" panose="02020502070401020303" pitchFamily="18" charset="0"/>
              </a:rPr>
              <a:t> rurale.</a:t>
            </a:r>
            <a:endParaRPr lang="en-US" sz="1600" dirty="0">
              <a:latin typeface="Baskerville" panose="02020502070401020303" pitchFamily="18" charset="0"/>
              <a:ea typeface="Baskerville" panose="02020502070401020303" pitchFamily="18" charset="0"/>
            </a:endParaRPr>
          </a:p>
          <a:p>
            <a:r>
              <a:rPr lang="it-IT" sz="1600" dirty="0" err="1">
                <a:latin typeface="Baskerville" panose="02020502070401020303" pitchFamily="18" charset="0"/>
                <a:ea typeface="Baskerville" panose="02020502070401020303" pitchFamily="18" charset="0"/>
              </a:rPr>
              <a:t>Q</a:t>
            </a:r>
            <a:r>
              <a:rPr lang="fr-FR" sz="1600" dirty="0" err="1">
                <a:latin typeface="Baskerville" panose="02020502070401020303" pitchFamily="18" charset="0"/>
                <a:ea typeface="Baskerville" panose="02020502070401020303" pitchFamily="18" charset="0"/>
              </a:rPr>
              <a:t>uest</a:t>
            </a:r>
            <a:r>
              <a:rPr lang="it-IT" sz="1600" dirty="0">
                <a:latin typeface="Baskerville" panose="02020502070401020303" pitchFamily="18" charset="0"/>
                <a:ea typeface="Baskerville" panose="02020502070401020303" pitchFamily="18" charset="0"/>
              </a:rPr>
              <a:t>a impostazione </a:t>
            </a:r>
            <a:r>
              <a:rPr lang="fr-FR" sz="1600" dirty="0" err="1">
                <a:latin typeface="Baskerville" panose="02020502070401020303" pitchFamily="18" charset="0"/>
                <a:ea typeface="Baskerville" panose="02020502070401020303" pitchFamily="18" charset="0"/>
              </a:rPr>
              <a:t>è</a:t>
            </a:r>
            <a:r>
              <a:rPr lang="fr-FR" sz="1600" dirty="0">
                <a:latin typeface="Baskerville" panose="02020502070401020303" pitchFamily="18" charset="0"/>
                <a:ea typeface="Baskerville" panose="02020502070401020303" pitchFamily="18" charset="0"/>
              </a:rPr>
              <a:t> stat</a:t>
            </a:r>
            <a:r>
              <a:rPr lang="it-IT" sz="1600" dirty="0">
                <a:latin typeface="Baskerville" panose="02020502070401020303" pitchFamily="18" charset="0"/>
                <a:ea typeface="Baskerville" panose="02020502070401020303" pitchFamily="18" charset="0"/>
              </a:rPr>
              <a:t>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rifiutat</a:t>
            </a:r>
            <a:r>
              <a:rPr lang="it-IT" sz="1600" dirty="0">
                <a:latin typeface="Baskerville" panose="02020502070401020303" pitchFamily="18" charset="0"/>
                <a:ea typeface="Baskerville" panose="02020502070401020303" pitchFamily="18" charset="0"/>
              </a:rPr>
              <a:t>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dai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partecipanti</a:t>
            </a:r>
            <a:r>
              <a:rPr lang="it-IT" sz="1600" dirty="0">
                <a:latin typeface="Baskerville" panose="02020502070401020303" pitchFamily="18" charset="0"/>
                <a:ea typeface="Baskerville" panose="02020502070401020303" pitchFamily="18" charset="0"/>
              </a:rPr>
              <a:t>;  al suo posto</a:t>
            </a:r>
            <a:r>
              <a:rPr lang="it-IT" sz="1600" b="1" dirty="0">
                <a:latin typeface="Baskerville" panose="02020502070401020303" pitchFamily="18" charset="0"/>
                <a:ea typeface="Baskerville" panose="02020502070401020303" pitchFamily="18" charset="0"/>
              </a:rPr>
              <a:t> </a:t>
            </a:r>
            <a:r>
              <a:rPr lang="it-IT" sz="1600" b="1" dirty="0" err="1">
                <a:latin typeface="Baskerville" panose="02020502070401020303" pitchFamily="18" charset="0"/>
                <a:ea typeface="Baskerville" panose="02020502070401020303" pitchFamily="18" charset="0"/>
              </a:rPr>
              <a:t>s</a:t>
            </a:r>
            <a:r>
              <a:rPr lang="fr-FR" sz="1600" dirty="0" err="1">
                <a:latin typeface="Baskerville" panose="02020502070401020303" pitchFamily="18" charset="0"/>
                <a:ea typeface="Baskerville" panose="02020502070401020303" pitchFamily="18" charset="0"/>
              </a:rPr>
              <a:t>ono</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stati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creati</a:t>
            </a:r>
            <a:r>
              <a:rPr lang="fr-FR" sz="1600" dirty="0">
                <a:latin typeface="Baskerville" panose="02020502070401020303" pitchFamily="18" charset="0"/>
                <a:ea typeface="Baskerville" panose="02020502070401020303" pitchFamily="18" charset="0"/>
              </a:rPr>
              <a:t> 4 </a:t>
            </a:r>
            <a:r>
              <a:rPr lang="fr-FR" sz="1600" dirty="0" err="1">
                <a:latin typeface="Baskerville" panose="02020502070401020303" pitchFamily="18" charset="0"/>
                <a:ea typeface="Baskerville" panose="02020502070401020303" pitchFamily="18" charset="0"/>
              </a:rPr>
              <a:t>gruppi</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formati </a:t>
            </a:r>
            <a:r>
              <a:rPr lang="pt-PT" sz="1600" dirty="0" err="1">
                <a:latin typeface="Baskerville" panose="02020502070401020303" pitchFamily="18" charset="0"/>
                <a:ea typeface="Baskerville" panose="02020502070401020303" pitchFamily="18" charset="0"/>
              </a:rPr>
              <a:t>sulla</a:t>
            </a:r>
            <a:r>
              <a:rPr lang="fr-FR" sz="1600" dirty="0">
                <a:latin typeface="Baskerville" panose="02020502070401020303" pitchFamily="18" charset="0"/>
                <a:ea typeface="Baskerville" panose="02020502070401020303" pitchFamily="18" charset="0"/>
              </a:rPr>
              <a:t> base </a:t>
            </a:r>
            <a:r>
              <a:rPr lang="fr-FR" sz="1600" dirty="0" err="1">
                <a:latin typeface="Baskerville" panose="02020502070401020303" pitchFamily="18" charset="0"/>
                <a:ea typeface="Baskerville" panose="02020502070401020303" pitchFamily="18" charset="0"/>
              </a:rPr>
              <a:t>della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vicinanza</a:t>
            </a:r>
            <a:r>
              <a:rPr lang="es-ES_tradnl" sz="1600" dirty="0">
                <a:latin typeface="Baskerville" panose="02020502070401020303" pitchFamily="18" charset="0"/>
                <a:ea typeface="Baskerville" panose="02020502070401020303" pitchFamily="18" charset="0"/>
              </a:rPr>
              <a:t>, </a:t>
            </a:r>
            <a:r>
              <a:rPr lang="es-ES_tradnl" sz="1600" dirty="0" err="1">
                <a:latin typeface="Baskerville" panose="02020502070401020303" pitchFamily="18" charset="0"/>
                <a:ea typeface="Baskerville" panose="02020502070401020303" pitchFamily="18" charset="0"/>
              </a:rPr>
              <a:t>sia</a:t>
            </a:r>
            <a:r>
              <a:rPr lang="es-ES_tradnl"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geografica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che</a:t>
            </a:r>
            <a:r>
              <a:rPr lang="fr-FR" sz="1600" dirty="0">
                <a:latin typeface="Baskerville" panose="02020502070401020303" pitchFamily="18" charset="0"/>
                <a:ea typeface="Baskerville" panose="02020502070401020303" pitchFamily="18" charset="0"/>
              </a:rPr>
              <a:t> di </a:t>
            </a:r>
            <a:r>
              <a:rPr lang="fr-FR" sz="1600" dirty="0" err="1">
                <a:latin typeface="Baskerville" panose="02020502070401020303" pitchFamily="18" charset="0"/>
                <a:ea typeface="Baskerville" panose="02020502070401020303" pitchFamily="18" charset="0"/>
              </a:rPr>
              <a:t>conoscenza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reciproca</a:t>
            </a:r>
            <a:r>
              <a:rPr lang="fr-FR" sz="1600" dirty="0">
                <a:latin typeface="Baskerville" panose="02020502070401020303" pitchFamily="18" charset="0"/>
                <a:ea typeface="Baskerville" panose="02020502070401020303" pitchFamily="18" charset="0"/>
              </a:rPr>
              <a:t>. I </a:t>
            </a:r>
            <a:r>
              <a:rPr lang="fr-FR" sz="1600" dirty="0" err="1">
                <a:latin typeface="Baskerville" panose="02020502070401020303" pitchFamily="18" charset="0"/>
                <a:ea typeface="Baskerville" panose="02020502070401020303" pitchFamily="18" charset="0"/>
              </a:rPr>
              <a:t>partecipanti</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si sono incontrati in loco, spesso in una delle loro abitazioni, in un ambiente dove scambiare idee era </a:t>
            </a:r>
            <a:r>
              <a:rPr lang="fr-FR" sz="1600" dirty="0">
                <a:latin typeface="Baskerville" panose="02020502070401020303" pitchFamily="18" charset="0"/>
                <a:ea typeface="Baskerville" panose="02020502070401020303" pitchFamily="18" charset="0"/>
              </a:rPr>
              <a:t>più </a:t>
            </a:r>
            <a:r>
              <a:rPr lang="fr-FR" sz="1600" dirty="0" err="1">
                <a:latin typeface="Baskerville" panose="02020502070401020303" pitchFamily="18" charset="0"/>
                <a:ea typeface="Baskerville" panose="02020502070401020303" pitchFamily="18" charset="0"/>
              </a:rPr>
              <a:t>simile</a:t>
            </a:r>
            <a:r>
              <a:rPr lang="fr-FR" sz="1600" dirty="0">
                <a:latin typeface="Baskerville" panose="02020502070401020303" pitchFamily="18" charset="0"/>
                <a:ea typeface="Baskerville" panose="02020502070401020303" pitchFamily="18" charset="0"/>
              </a:rPr>
              <a:t> a</a:t>
            </a:r>
            <a:r>
              <a:rPr lang="it-IT" sz="1600" dirty="0">
                <a:latin typeface="Baskerville" panose="02020502070401020303" pitchFamily="18" charset="0"/>
                <a:ea typeface="Baskerville" panose="02020502070401020303" pitchFamily="18" charset="0"/>
              </a:rPr>
              <a:t>d </a:t>
            </a:r>
            <a:r>
              <a:rPr lang="pt-PT" sz="1600" dirty="0" err="1">
                <a:latin typeface="Baskerville" panose="02020502070401020303" pitchFamily="18" charset="0"/>
                <a:ea typeface="Baskerville" panose="02020502070401020303" pitchFamily="18" charset="0"/>
              </a:rPr>
              <a:t>un</a:t>
            </a:r>
            <a:r>
              <a:rPr lang="pt-PT"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incontro per </a:t>
            </a:r>
            <a:r>
              <a:rPr lang="pt-PT" sz="1600" dirty="0">
                <a:latin typeface="Baskerville" panose="02020502070401020303" pitchFamily="18" charset="0"/>
                <a:ea typeface="Baskerville" panose="02020502070401020303" pitchFamily="18" charset="0"/>
              </a:rPr>
              <a:t>aperitivo </a:t>
            </a:r>
            <a:r>
              <a:rPr lang="fr-FR" sz="1600" dirty="0" err="1">
                <a:latin typeface="Baskerville" panose="02020502070401020303" pitchFamily="18" charset="0"/>
                <a:ea typeface="Baskerville" panose="02020502070401020303" pitchFamily="18" charset="0"/>
              </a:rPr>
              <a:t>che</a:t>
            </a:r>
            <a:r>
              <a:rPr lang="fr-FR" sz="1600" dirty="0">
                <a:latin typeface="Baskerville" panose="02020502070401020303" pitchFamily="18" charset="0"/>
                <a:ea typeface="Baskerville" panose="02020502070401020303" pitchFamily="18" charset="0"/>
              </a:rPr>
              <a:t> a </a:t>
            </a:r>
            <a:r>
              <a:rPr lang="fr-FR" sz="1600" dirty="0" err="1">
                <a:latin typeface="Baskerville" panose="02020502070401020303" pitchFamily="18" charset="0"/>
                <a:ea typeface="Baskerville" panose="02020502070401020303" pitchFamily="18" charset="0"/>
              </a:rPr>
              <a:t>una</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riunione</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con i</a:t>
            </a:r>
            <a:r>
              <a:rPr lang="fr-FR" sz="1600" dirty="0">
                <a:latin typeface="Baskerville" panose="02020502070401020303" pitchFamily="18" charset="0"/>
                <a:ea typeface="Baskerville" panose="02020502070401020303" pitchFamily="18" charset="0"/>
              </a:rPr>
              <a:t> post-it. </a:t>
            </a:r>
            <a:endParaRPr lang="en-US" sz="1600" dirty="0">
              <a:latin typeface="Baskerville" panose="02020502070401020303" pitchFamily="18" charset="0"/>
              <a:ea typeface="Baskerville" panose="02020502070401020303" pitchFamily="18" charset="0"/>
            </a:endParaRPr>
          </a:p>
          <a:p>
            <a:r>
              <a:rPr lang="fr-FR" sz="1600" dirty="0">
                <a:latin typeface="Baskerville" panose="02020502070401020303" pitchFamily="18" charset="0"/>
                <a:ea typeface="Baskerville" panose="02020502070401020303" pitchFamily="18" charset="0"/>
              </a:rPr>
              <a:t> Le</a:t>
            </a:r>
            <a:r>
              <a:rPr lang="it-IT" sz="1600" dirty="0">
                <a:latin typeface="Baskerville" panose="02020502070401020303" pitchFamily="18" charset="0"/>
                <a:ea typeface="Baskerville" panose="02020502070401020303" pitchFamily="18" charset="0"/>
              </a:rPr>
              <a:t> date e orari degli incontri venivano decisi dai partecipanti di volta in volta a seconda dei loro impegni.</a:t>
            </a:r>
            <a:endParaRPr lang="en-US" sz="1600" dirty="0">
              <a:latin typeface="Baskerville" panose="02020502070401020303" pitchFamily="18" charset="0"/>
              <a:ea typeface="Baskerville" panose="02020502070401020303" pitchFamily="18" charset="0"/>
            </a:endParaRPr>
          </a:p>
          <a:p>
            <a:endParaRPr lang="it-IT" sz="1600" b="1" dirty="0">
              <a:solidFill>
                <a:srgbClr val="DD6515"/>
              </a:solidFill>
              <a:latin typeface="Baskerville" panose="02020502070401020303" pitchFamily="18" charset="0"/>
              <a:ea typeface="Baskerville" panose="02020502070401020303" pitchFamily="18" charset="0"/>
            </a:endParaRPr>
          </a:p>
          <a:p>
            <a:endParaRPr lang="en-US" sz="16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555130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5E34-43A7-0840-4EBD-EB3C9A28508F}"/>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D82FBDDE-B169-E703-6B05-0A07318FDBF3}"/>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28A90E8A-E7F7-5665-EC4D-EF4038AA4BA7}"/>
              </a:ext>
            </a:extLst>
          </p:cNvPr>
          <p:cNvSpPr txBox="1"/>
          <p:nvPr/>
        </p:nvSpPr>
        <p:spPr>
          <a:xfrm>
            <a:off x="1057158" y="463822"/>
            <a:ext cx="10392720" cy="4154984"/>
          </a:xfrm>
          <a:prstGeom prst="rect">
            <a:avLst/>
          </a:prstGeom>
          <a:noFill/>
        </p:spPr>
        <p:txBody>
          <a:bodyPr wrap="square" rtlCol="0">
            <a:spAutoFit/>
          </a:bodyPr>
          <a:lstStyle/>
          <a:p>
            <a:r>
              <a:rPr lang="it-IT" sz="2400" b="1" dirty="0">
                <a:solidFill>
                  <a:srgbClr val="DD6515"/>
                </a:solidFill>
                <a:latin typeface="Baskerville" panose="02020502070401020303" pitchFamily="18" charset="0"/>
                <a:ea typeface="Baskerville" panose="02020502070401020303" pitchFamily="18" charset="0"/>
              </a:rPr>
              <a:t>Fase 2 – Di cosa si parla</a:t>
            </a:r>
            <a:endParaRPr lang="en-US" sz="2400" dirty="0">
              <a:solidFill>
                <a:srgbClr val="DD6515"/>
              </a:solidFill>
              <a:latin typeface="Baskerville" panose="02020502070401020303" pitchFamily="18" charset="0"/>
              <a:ea typeface="Baskerville" panose="02020502070401020303" pitchFamily="18" charset="0"/>
            </a:endParaRPr>
          </a:p>
          <a:p>
            <a:br>
              <a:rPr lang="it-IT" sz="2400" b="1" i="1" dirty="0">
                <a:latin typeface="Baskerville" panose="02020502070401020303" pitchFamily="18" charset="0"/>
                <a:ea typeface="Baskerville" panose="02020502070401020303" pitchFamily="18" charset="0"/>
              </a:rPr>
            </a:br>
            <a:r>
              <a:rPr lang="it-IT" sz="2400" b="1" i="1" dirty="0">
                <a:latin typeface="Baskerville" panose="02020502070401020303" pitchFamily="18" charset="0"/>
                <a:ea typeface="Baskerville" panose="02020502070401020303" pitchFamily="18" charset="0"/>
              </a:rPr>
              <a:t>La bolletta sì, la «precarietà economica» no</a:t>
            </a:r>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I partecipanti reagivano con ostilità e diffidenza a un linguaggio basato su «debiti energetici» « problemi energetici», «eco-azioni». il termine «precarietà energetica»</a:t>
            </a:r>
            <a:r>
              <a:rPr lang="fr-FR" sz="2400" dirty="0">
                <a:latin typeface="Baskerville" panose="02020502070401020303" pitchFamily="18" charset="0"/>
                <a:ea typeface="Baskerville" panose="02020502070401020303" pitchFamily="18" charset="0"/>
              </a:rPr>
              <a:t>,</a:t>
            </a:r>
            <a:r>
              <a:rPr lang="it-IT" sz="2400" dirty="0">
                <a:latin typeface="Baskerville" panose="02020502070401020303" pitchFamily="18" charset="0"/>
                <a:ea typeface="Baskerville" panose="02020502070401020303" pitchFamily="18" charset="0"/>
              </a:rPr>
              <a:t> è visto come stigmatizzante.</a:t>
            </a:r>
            <a:endParaRPr lang="en-US" sz="2400" dirty="0">
              <a:latin typeface="Baskerville" panose="02020502070401020303" pitchFamily="18" charset="0"/>
              <a:ea typeface="Baskerville" panose="02020502070401020303" pitchFamily="18" charset="0"/>
            </a:endParaRPr>
          </a:p>
          <a:p>
            <a:r>
              <a:rPr lang="fr-FR"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b="1" dirty="0">
                <a:latin typeface="Baskerville" panose="02020502070401020303" pitchFamily="18" charset="0"/>
                <a:ea typeface="Baskerville" panose="02020502070401020303" pitchFamily="18" charset="0"/>
              </a:rPr>
              <a:t>Proposte di cambiamento di rotta:</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Proposte alternative / Pro e contro . </a:t>
            </a:r>
            <a:endParaRPr lang="en-US" sz="2400" dirty="0">
              <a:latin typeface="Baskerville" panose="02020502070401020303" pitchFamily="18" charset="0"/>
              <a:ea typeface="Baskerville" panose="02020502070401020303" pitchFamily="18" charset="0"/>
            </a:endParaRPr>
          </a:p>
          <a:p>
            <a:endParaRPr lang="it-IT" sz="2400" b="1" dirty="0">
              <a:solidFill>
                <a:srgbClr val="DD6515"/>
              </a:solidFill>
              <a:latin typeface="Baskerville" panose="02020502070401020303" pitchFamily="18" charset="0"/>
              <a:ea typeface="Baskerville" panose="02020502070401020303" pitchFamily="18" charset="0"/>
            </a:endParaRPr>
          </a:p>
          <a:p>
            <a:endParaRPr lang="en-US" sz="2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08485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968D2-8E8B-9E76-3417-4F87BBAC3B5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F1ED3E1-560D-D07D-225F-5DDDE06BA095}"/>
              </a:ext>
            </a:extLst>
          </p:cNvPr>
          <p:cNvSpPr txBox="1"/>
          <p:nvPr/>
        </p:nvSpPr>
        <p:spPr>
          <a:xfrm>
            <a:off x="1861851" y="892366"/>
            <a:ext cx="6455884" cy="584775"/>
          </a:xfrm>
          <a:prstGeom prst="rect">
            <a:avLst/>
          </a:prstGeom>
          <a:noFill/>
        </p:spPr>
        <p:txBody>
          <a:bodyPr wrap="square" rtlCol="0">
            <a:spAutoFit/>
          </a:bodyPr>
          <a:lstStyle/>
          <a:p>
            <a:r>
              <a:rPr lang="it-IT" sz="3200" dirty="0">
                <a:solidFill>
                  <a:schemeClr val="accent2">
                    <a:lumMod val="75000"/>
                  </a:schemeClr>
                </a:solidFill>
                <a:latin typeface="Baskerville" panose="02020502070401020303" pitchFamily="18" charset="0"/>
                <a:ea typeface="Baskerville" panose="02020502070401020303" pitchFamily="18" charset="0"/>
              </a:rPr>
              <a:t>Uscire dalle cornici implicite</a:t>
            </a:r>
          </a:p>
        </p:txBody>
      </p:sp>
      <p:sp>
        <p:nvSpPr>
          <p:cNvPr id="9" name="Anello 8">
            <a:extLst>
              <a:ext uri="{FF2B5EF4-FFF2-40B4-BE49-F238E27FC236}">
                <a16:creationId xmlns:a16="http://schemas.microsoft.com/office/drawing/2014/main" id="{C874A925-EDE3-B737-CAC6-BFB3C26C7D3E}"/>
              </a:ext>
            </a:extLst>
          </p:cNvPr>
          <p:cNvSpPr/>
          <p:nvPr/>
        </p:nvSpPr>
        <p:spPr>
          <a:xfrm>
            <a:off x="2500829" y="2565351"/>
            <a:ext cx="5194363" cy="283314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Anello 9">
            <a:extLst>
              <a:ext uri="{FF2B5EF4-FFF2-40B4-BE49-F238E27FC236}">
                <a16:creationId xmlns:a16="http://schemas.microsoft.com/office/drawing/2014/main" id="{1A8E1521-64DE-27CD-6628-2C0E3BC48542}"/>
              </a:ext>
            </a:extLst>
          </p:cNvPr>
          <p:cNvSpPr/>
          <p:nvPr/>
        </p:nvSpPr>
        <p:spPr>
          <a:xfrm>
            <a:off x="4789594" y="2552861"/>
            <a:ext cx="4982368" cy="283314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CasellaDiTesto 10">
            <a:extLst>
              <a:ext uri="{FF2B5EF4-FFF2-40B4-BE49-F238E27FC236}">
                <a16:creationId xmlns:a16="http://schemas.microsoft.com/office/drawing/2014/main" id="{FD735A38-2F44-F457-D3E4-1A05597FECF1}"/>
              </a:ext>
            </a:extLst>
          </p:cNvPr>
          <p:cNvSpPr txBox="1"/>
          <p:nvPr/>
        </p:nvSpPr>
        <p:spPr>
          <a:xfrm>
            <a:off x="5360335" y="3536674"/>
            <a:ext cx="1789610" cy="830997"/>
          </a:xfrm>
          <a:prstGeom prst="rect">
            <a:avLst/>
          </a:prstGeom>
          <a:noFill/>
        </p:spPr>
        <p:txBody>
          <a:bodyPr wrap="square" rtlCol="0">
            <a:spAutoFit/>
          </a:bodyPr>
          <a:lstStyle/>
          <a:p>
            <a:r>
              <a:rPr lang="it-IT" sz="2400" dirty="0">
                <a:latin typeface="Baskerville" panose="02020502070401020303" pitchFamily="18" charset="0"/>
                <a:ea typeface="Baskerville" panose="02020502070401020303" pitchFamily="18" charset="0"/>
              </a:rPr>
              <a:t>«Guardami negli occhi»</a:t>
            </a:r>
          </a:p>
        </p:txBody>
      </p:sp>
      <p:sp>
        <p:nvSpPr>
          <p:cNvPr id="12" name="CasellaDiTesto 11">
            <a:extLst>
              <a:ext uri="{FF2B5EF4-FFF2-40B4-BE49-F238E27FC236}">
                <a16:creationId xmlns:a16="http://schemas.microsoft.com/office/drawing/2014/main" id="{EDF23B0E-9971-4095-6280-5D7A914C580C}"/>
              </a:ext>
            </a:extLst>
          </p:cNvPr>
          <p:cNvSpPr txBox="1"/>
          <p:nvPr/>
        </p:nvSpPr>
        <p:spPr>
          <a:xfrm>
            <a:off x="9196551" y="2601605"/>
            <a:ext cx="2476650" cy="369332"/>
          </a:xfrm>
          <a:prstGeom prst="rect">
            <a:avLst/>
          </a:prstGeom>
          <a:noFill/>
        </p:spPr>
        <p:txBody>
          <a:bodyPr wrap="square" rtlCol="0">
            <a:spAutoFit/>
          </a:bodyPr>
          <a:lstStyle/>
          <a:p>
            <a:r>
              <a:rPr lang="it-IT" dirty="0">
                <a:latin typeface="Baskerville" panose="02020502070401020303" pitchFamily="18" charset="0"/>
                <a:ea typeface="Baskerville" panose="02020502070401020303" pitchFamily="18" charset="0"/>
              </a:rPr>
              <a:t>Giovane suora coreana</a:t>
            </a:r>
          </a:p>
        </p:txBody>
      </p:sp>
      <p:sp>
        <p:nvSpPr>
          <p:cNvPr id="13" name="CasellaDiTesto 12">
            <a:extLst>
              <a:ext uri="{FF2B5EF4-FFF2-40B4-BE49-F238E27FC236}">
                <a16:creationId xmlns:a16="http://schemas.microsoft.com/office/drawing/2014/main" id="{7DA8C435-EF54-BD69-F772-06681462EE95}"/>
              </a:ext>
            </a:extLst>
          </p:cNvPr>
          <p:cNvSpPr txBox="1"/>
          <p:nvPr/>
        </p:nvSpPr>
        <p:spPr>
          <a:xfrm>
            <a:off x="1261160" y="2527199"/>
            <a:ext cx="2038662" cy="369332"/>
          </a:xfrm>
          <a:prstGeom prst="rect">
            <a:avLst/>
          </a:prstGeom>
          <a:noFill/>
        </p:spPr>
        <p:txBody>
          <a:bodyPr wrap="square" rtlCol="0">
            <a:spAutoFit/>
          </a:bodyPr>
          <a:lstStyle/>
          <a:p>
            <a:r>
              <a:rPr lang="it-IT" dirty="0">
                <a:latin typeface="Baskerville" panose="02020502070401020303" pitchFamily="18" charset="0"/>
                <a:ea typeface="Baskerville" panose="02020502070401020303" pitchFamily="18" charset="0"/>
              </a:rPr>
              <a:t>Madre superiora</a:t>
            </a:r>
          </a:p>
        </p:txBody>
      </p:sp>
      <p:sp>
        <p:nvSpPr>
          <p:cNvPr id="14" name="CasellaDiTesto 13">
            <a:extLst>
              <a:ext uri="{FF2B5EF4-FFF2-40B4-BE49-F238E27FC236}">
                <a16:creationId xmlns:a16="http://schemas.microsoft.com/office/drawing/2014/main" id="{66E1C55B-399E-F372-15C5-23C300575CF0}"/>
              </a:ext>
            </a:extLst>
          </p:cNvPr>
          <p:cNvSpPr txBox="1"/>
          <p:nvPr/>
        </p:nvSpPr>
        <p:spPr>
          <a:xfrm>
            <a:off x="3093211" y="3339014"/>
            <a:ext cx="1504402" cy="830997"/>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Segno di rispetto</a:t>
            </a:r>
          </a:p>
        </p:txBody>
      </p:sp>
      <p:sp>
        <p:nvSpPr>
          <p:cNvPr id="16" name="CasellaDiTesto 15">
            <a:extLst>
              <a:ext uri="{FF2B5EF4-FFF2-40B4-BE49-F238E27FC236}">
                <a16:creationId xmlns:a16="http://schemas.microsoft.com/office/drawing/2014/main" id="{5C14F2ED-0244-95F1-6A58-DA415DD972E4}"/>
              </a:ext>
            </a:extLst>
          </p:cNvPr>
          <p:cNvSpPr txBox="1"/>
          <p:nvPr/>
        </p:nvSpPr>
        <p:spPr>
          <a:xfrm>
            <a:off x="7902557" y="3755176"/>
            <a:ext cx="1701378" cy="830997"/>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Segno di arroganza</a:t>
            </a:r>
          </a:p>
        </p:txBody>
      </p:sp>
      <p:pic>
        <p:nvPicPr>
          <p:cNvPr id="15" name="Immagine 14" descr="Immagine che contiene design&#10;&#10;Descrizione generata automaticamente">
            <a:extLst>
              <a:ext uri="{FF2B5EF4-FFF2-40B4-BE49-F238E27FC236}">
                <a16:creationId xmlns:a16="http://schemas.microsoft.com/office/drawing/2014/main" id="{104CE47F-575A-6C34-B37B-F2C4D2020980}"/>
              </a:ext>
            </a:extLst>
          </p:cNvPr>
          <p:cNvPicPr>
            <a:picLocks noChangeAspect="1"/>
          </p:cNvPicPr>
          <p:nvPr/>
        </p:nvPicPr>
        <p:blipFill rotWithShape="1">
          <a:blip r:embed="rId2"/>
          <a:srcRect b="27030"/>
          <a:stretch/>
        </p:blipFill>
        <p:spPr>
          <a:xfrm>
            <a:off x="10702977" y="5575724"/>
            <a:ext cx="1489023" cy="1086549"/>
          </a:xfrm>
          <a:prstGeom prst="rect">
            <a:avLst/>
          </a:prstGeom>
        </p:spPr>
      </p:pic>
    </p:spTree>
    <p:extLst>
      <p:ext uri="{BB962C8B-B14F-4D97-AF65-F5344CB8AC3E}">
        <p14:creationId xmlns:p14="http://schemas.microsoft.com/office/powerpoint/2010/main" val="316297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82C1-0EB4-C22E-4C44-C9EE48AB6714}"/>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E1B532FA-4A26-2384-37C1-C208091EE000}"/>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4B7FCE1F-853B-95D6-2660-F26C992B8B63}"/>
              </a:ext>
            </a:extLst>
          </p:cNvPr>
          <p:cNvSpPr txBox="1"/>
          <p:nvPr/>
        </p:nvSpPr>
        <p:spPr>
          <a:xfrm>
            <a:off x="1057158" y="463822"/>
            <a:ext cx="10392720" cy="6001643"/>
          </a:xfrm>
          <a:prstGeom prst="rect">
            <a:avLst/>
          </a:prstGeom>
          <a:noFill/>
        </p:spPr>
        <p:txBody>
          <a:bodyPr wrap="square" rtlCol="0">
            <a:spAutoFit/>
          </a:bodyPr>
          <a:lstStyle/>
          <a:p>
            <a:r>
              <a:rPr lang="it-IT" sz="2400" dirty="0">
                <a:solidFill>
                  <a:srgbClr val="DD6515"/>
                </a:solidFill>
                <a:latin typeface="Baskerville" panose="02020502070401020303" pitchFamily="18" charset="0"/>
                <a:ea typeface="Baskerville" panose="02020502070401020303" pitchFamily="18" charset="0"/>
              </a:rPr>
              <a:t>Fase 2 – Di cosa si parla.  </a:t>
            </a:r>
            <a:endParaRPr lang="en-US" sz="2400" dirty="0">
              <a:solidFill>
                <a:srgbClr val="DD6515"/>
              </a:solidFill>
              <a:latin typeface="Baskerville" panose="02020502070401020303" pitchFamily="18" charset="0"/>
              <a:ea typeface="Baskerville" panose="02020502070401020303" pitchFamily="18" charset="0"/>
            </a:endParaRPr>
          </a:p>
          <a:p>
            <a:br>
              <a:rPr lang="it-IT" sz="2400" dirty="0">
                <a:latin typeface="Baskerville" panose="02020502070401020303" pitchFamily="18" charset="0"/>
                <a:ea typeface="Baskerville" panose="02020502070401020303" pitchFamily="18" charset="0"/>
              </a:rPr>
            </a:br>
            <a:r>
              <a:rPr lang="it-IT" sz="2400" b="1" dirty="0">
                <a:latin typeface="Baskerville" panose="02020502070401020303" pitchFamily="18" charset="0"/>
                <a:ea typeface="Baskerville" panose="02020502070401020303" pitchFamily="18" charset="0"/>
              </a:rPr>
              <a:t>Terzo cambiamento di rotta</a:t>
            </a:r>
            <a:r>
              <a:rPr lang="it-IT" sz="2400" dirty="0">
                <a:latin typeface="Baskerville" panose="02020502070401020303" pitchFamily="18" charset="0"/>
                <a:ea typeface="Baskerville" panose="02020502070401020303" pitchFamily="18" charset="0"/>
              </a:rPr>
              <a:t> </a:t>
            </a:r>
            <a:br>
              <a:rPr lang="it-IT" sz="2400" dirty="0">
                <a:latin typeface="Baskerville" panose="02020502070401020303" pitchFamily="18" charset="0"/>
                <a:ea typeface="Baskerville" panose="02020502070401020303" pitchFamily="18" charset="0"/>
              </a:rPr>
            </a:br>
            <a:r>
              <a:rPr lang="it-IT" sz="2400" dirty="0">
                <a:latin typeface="Baskerville" panose="02020502070401020303" pitchFamily="18" charset="0"/>
                <a:ea typeface="Baskerville" panose="02020502070401020303" pitchFamily="18" charset="0"/>
              </a:rPr>
              <a:t>La discussione ha preso il via quando si è deciso </a:t>
            </a:r>
            <a:r>
              <a:rPr lang="fr-FR" sz="2400" dirty="0">
                <a:latin typeface="Baskerville" panose="02020502070401020303" pitchFamily="18" charset="0"/>
                <a:ea typeface="Baskerville" panose="02020502070401020303" pitchFamily="18" charset="0"/>
              </a:rPr>
              <a:t>di </a:t>
            </a:r>
            <a:r>
              <a:rPr lang="it-IT" sz="2400" dirty="0">
                <a:latin typeface="Baskerville" panose="02020502070401020303" pitchFamily="18" charset="0"/>
                <a:ea typeface="Baskerville" panose="02020502070401020303" pitchFamily="18" charset="0"/>
              </a:rPr>
              <a:t>eliminare dal vocabolario la «precarietà energetica» e di parlare del </a:t>
            </a:r>
            <a:r>
              <a:rPr lang="fr-FR" sz="2400" dirty="0">
                <a:latin typeface="Baskerville" panose="02020502070401020303" pitchFamily="18" charset="0"/>
                <a:ea typeface="Baskerville" panose="02020502070401020303" pitchFamily="18" charset="0"/>
              </a:rPr>
              <a:t>peso </a:t>
            </a:r>
            <a:r>
              <a:rPr lang="fr-FR" sz="2400" dirty="0" err="1">
                <a:latin typeface="Baskerville" panose="02020502070401020303" pitchFamily="18" charset="0"/>
                <a:ea typeface="Baskerville" panose="02020502070401020303" pitchFamily="18" charset="0"/>
              </a:rPr>
              <a:t>della</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bolletta</a:t>
            </a:r>
            <a:r>
              <a:rPr lang="fr-FR"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dell’energia su</a:t>
            </a:r>
            <a:r>
              <a:rPr lang="fr-FR" sz="2400" dirty="0">
                <a:latin typeface="Baskerville" panose="02020502070401020303" pitchFamily="18" charset="0"/>
                <a:ea typeface="Baskerville" panose="02020502070401020303" pitchFamily="18" charset="0"/>
              </a:rPr>
              <a:t>l </a:t>
            </a:r>
            <a:r>
              <a:rPr lang="fr-FR" sz="2400" dirty="0" err="1">
                <a:latin typeface="Baskerville" panose="02020502070401020303" pitchFamily="18" charset="0"/>
                <a:ea typeface="Baskerville" panose="02020502070401020303" pitchFamily="18" charset="0"/>
              </a:rPr>
              <a:t>bilancio</a:t>
            </a:r>
            <a:r>
              <a:rPr lang="it-IT" sz="2400" dirty="0">
                <a:latin typeface="Baskerville" panose="02020502070401020303" pitchFamily="18" charset="0"/>
                <a:ea typeface="Baskerville" panose="02020502070401020303" pitchFamily="18" charset="0"/>
              </a:rPr>
              <a:t> familiare.</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b="1" dirty="0">
                <a:latin typeface="Baskerville" panose="02020502070401020303" pitchFamily="18" charset="0"/>
                <a:ea typeface="Baskerville" panose="02020502070401020303" pitchFamily="18" charset="0"/>
              </a:rPr>
              <a:t>Quarto cambiamento di rotta</a:t>
            </a:r>
            <a:br>
              <a:rPr lang="it-IT" sz="2400" b="1" dirty="0">
                <a:latin typeface="Baskerville" panose="02020502070401020303" pitchFamily="18" charset="0"/>
                <a:ea typeface="Baskerville" panose="02020502070401020303" pitchFamily="18" charset="0"/>
              </a:rPr>
            </a:br>
            <a:r>
              <a:rPr lang="it-IT" sz="2400" dirty="0">
                <a:latin typeface="Baskerville" panose="02020502070401020303" pitchFamily="18" charset="0"/>
                <a:ea typeface="Baskerville" panose="02020502070401020303" pitchFamily="18" charset="0"/>
              </a:rPr>
              <a:t>M</a:t>
            </a:r>
            <a:r>
              <a:rPr lang="fr-FR" sz="2400" dirty="0" err="1">
                <a:latin typeface="Baskerville" panose="02020502070401020303" pitchFamily="18" charset="0"/>
                <a:ea typeface="Baskerville" panose="02020502070401020303" pitchFamily="18" charset="0"/>
              </a:rPr>
              <a:t>etodi</a:t>
            </a:r>
            <a:r>
              <a:rPr lang="fr-FR" sz="2400" dirty="0">
                <a:latin typeface="Baskerville" panose="02020502070401020303" pitchFamily="18" charset="0"/>
                <a:ea typeface="Baskerville" panose="02020502070401020303" pitchFamily="18" charset="0"/>
              </a:rPr>
              <a:t> e </a:t>
            </a:r>
            <a:r>
              <a:rPr lang="fr-FR" sz="2400" dirty="0" err="1">
                <a:latin typeface="Baskerville" panose="02020502070401020303" pitchFamily="18" charset="0"/>
                <a:ea typeface="Baskerville" panose="02020502070401020303" pitchFamily="18" charset="0"/>
              </a:rPr>
              <a:t>ritmi</a:t>
            </a:r>
            <a:r>
              <a:rPr lang="fr-FR" sz="2400" dirty="0">
                <a:latin typeface="Baskerville" panose="02020502070401020303" pitchFamily="18" charset="0"/>
                <a:ea typeface="Baskerville" panose="02020502070401020303" pitchFamily="18" charset="0"/>
              </a:rPr>
              <a:t> di </a:t>
            </a:r>
            <a:r>
              <a:rPr lang="fr-FR" sz="2400" dirty="0" err="1">
                <a:latin typeface="Baskerville" panose="02020502070401020303" pitchFamily="18" charset="0"/>
                <a:ea typeface="Baskerville" panose="02020502070401020303" pitchFamily="18" charset="0"/>
              </a:rPr>
              <a:t>lavoro</a:t>
            </a:r>
            <a:r>
              <a:rPr lang="it-IT" sz="2400" dirty="0">
                <a:latin typeface="Baskerville" panose="02020502070401020303" pitchFamily="18" charset="0"/>
                <a:ea typeface="Baskerville" panose="02020502070401020303" pitchFamily="18" charset="0"/>
              </a:rPr>
              <a:t>: i</a:t>
            </a:r>
            <a:r>
              <a:rPr lang="pt-PT" sz="2400" dirty="0">
                <a:latin typeface="Baskerville" panose="02020502070401020303" pitchFamily="18" charset="0"/>
                <a:ea typeface="Baskerville" panose="02020502070401020303" pitchFamily="18" charset="0"/>
              </a:rPr>
              <a:t>n </a:t>
            </a:r>
            <a:r>
              <a:rPr lang="pt-PT" sz="2400" dirty="0" err="1">
                <a:latin typeface="Baskerville" panose="02020502070401020303" pitchFamily="18" charset="0"/>
                <a:ea typeface="Baskerville" panose="02020502070401020303" pitchFamily="18" charset="0"/>
              </a:rPr>
              <a:t>ogni</a:t>
            </a:r>
            <a:r>
              <a:rPr lang="pt-PT" sz="2400" dirty="0">
                <a:latin typeface="Baskerville" panose="02020502070401020303" pitchFamily="18" charset="0"/>
                <a:ea typeface="Baskerville" panose="02020502070401020303" pitchFamily="18" charset="0"/>
              </a:rPr>
              <a:t> </a:t>
            </a:r>
            <a:r>
              <a:rPr lang="pt-PT" sz="2400" dirty="0" err="1">
                <a:latin typeface="Baskerville" panose="02020502070401020303" pitchFamily="18" charset="0"/>
                <a:ea typeface="Baskerville" panose="02020502070401020303" pitchFamily="18" charset="0"/>
              </a:rPr>
              <a:t>incontro</a:t>
            </a:r>
            <a:r>
              <a:rPr lang="pt-PT" sz="2400" dirty="0">
                <a:latin typeface="Baskerville" panose="02020502070401020303" pitchFamily="18" charset="0"/>
                <a:ea typeface="Baskerville" panose="02020502070401020303" pitchFamily="18" charset="0"/>
              </a:rPr>
              <a:t> i </a:t>
            </a:r>
            <a:r>
              <a:rPr lang="pt-PT" sz="2400" dirty="0" err="1">
                <a:latin typeface="Baskerville" panose="02020502070401020303" pitchFamily="18" charset="0"/>
                <a:ea typeface="Baskerville" panose="02020502070401020303" pitchFamily="18" charset="0"/>
              </a:rPr>
              <a:t>partecipanti</a:t>
            </a:r>
            <a:r>
              <a:rPr lang="pt-PT" sz="2400" dirty="0">
                <a:latin typeface="Baskerville" panose="02020502070401020303" pitchFamily="18" charset="0"/>
                <a:ea typeface="Baskerville" panose="02020502070401020303" pitchFamily="18" charset="0"/>
              </a:rPr>
              <a:t> </a:t>
            </a:r>
            <a:r>
              <a:rPr lang="pt-PT" sz="2400" dirty="0" err="1">
                <a:latin typeface="Baskerville" panose="02020502070401020303" pitchFamily="18" charset="0"/>
                <a:ea typeface="Baskerville" panose="02020502070401020303" pitchFamily="18" charset="0"/>
              </a:rPr>
              <a:t>cercavano</a:t>
            </a:r>
            <a:r>
              <a:rPr lang="pt-PT" sz="2400" dirty="0">
                <a:latin typeface="Baskerville" panose="02020502070401020303" pitchFamily="18" charset="0"/>
                <a:ea typeface="Baskerville" panose="02020502070401020303" pitchFamily="18" charset="0"/>
              </a:rPr>
              <a:t> </a:t>
            </a:r>
            <a:r>
              <a:rPr lang="pt-PT" sz="2400" dirty="0" err="1">
                <a:latin typeface="Baskerville" panose="02020502070401020303" pitchFamily="18" charset="0"/>
                <a:ea typeface="Baskerville" panose="02020502070401020303" pitchFamily="18" charset="0"/>
              </a:rPr>
              <a:t>un</a:t>
            </a:r>
            <a:r>
              <a:rPr lang="pt-PT" sz="2400" dirty="0">
                <a:latin typeface="Baskerville" panose="02020502070401020303" pitchFamily="18" charset="0"/>
                <a:ea typeface="Baskerville" panose="02020502070401020303" pitchFamily="18" charset="0"/>
              </a:rPr>
              <a:t> beneficio </a:t>
            </a:r>
            <a:r>
              <a:rPr lang="pt-PT" sz="2400" dirty="0" err="1">
                <a:latin typeface="Baskerville" panose="02020502070401020303" pitchFamily="18" charset="0"/>
                <a:ea typeface="Baskerville" panose="02020502070401020303" pitchFamily="18" charset="0"/>
              </a:rPr>
              <a:t>immediato</a:t>
            </a:r>
            <a:r>
              <a:rPr lang="pt-PT"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e a questo fine la loro interlocutrice principale è stata una mediatrice esperta di questioni energetiche che era in grado di mettersi nei loro panni e cercare assieme a loro degli «stratagemmi» alternativi capaci di offrire </a:t>
            </a:r>
            <a:r>
              <a:rPr lang="pt-PT" sz="2400" dirty="0" err="1">
                <a:latin typeface="Baskerville" panose="02020502070401020303" pitchFamily="18" charset="0"/>
                <a:ea typeface="Baskerville" panose="02020502070401020303" pitchFamily="18" charset="0"/>
              </a:rPr>
              <a:t>un</a:t>
            </a:r>
            <a:r>
              <a:rPr lang="pt-PT" sz="2400" dirty="0">
                <a:latin typeface="Baskerville" panose="02020502070401020303" pitchFamily="18" charset="0"/>
                <a:ea typeface="Baskerville" panose="02020502070401020303" pitchFamily="18" charset="0"/>
              </a:rPr>
              <a:t> </a:t>
            </a:r>
            <a:r>
              <a:rPr lang="pt-PT" sz="2400" dirty="0" err="1">
                <a:latin typeface="Baskerville" panose="02020502070401020303" pitchFamily="18" charset="0"/>
                <a:ea typeface="Baskerville" panose="02020502070401020303" pitchFamily="18" charset="0"/>
              </a:rPr>
              <a:t>miglioramento</a:t>
            </a:r>
            <a:r>
              <a:rPr lang="pt-PT"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a</a:t>
            </a:r>
            <a:r>
              <a:rPr lang="pt-PT" sz="2400" dirty="0" err="1">
                <a:latin typeface="Baskerville" panose="02020502070401020303" pitchFamily="18" charset="0"/>
                <a:ea typeface="Baskerville" panose="02020502070401020303" pitchFamily="18" charset="0"/>
              </a:rPr>
              <a:t>lle</a:t>
            </a:r>
            <a:r>
              <a:rPr lang="pt-PT" sz="2400" dirty="0">
                <a:latin typeface="Baskerville" panose="02020502070401020303" pitchFamily="18" charset="0"/>
                <a:ea typeface="Baskerville" panose="02020502070401020303" pitchFamily="18" charset="0"/>
              </a:rPr>
              <a:t> </a:t>
            </a:r>
            <a:r>
              <a:rPr lang="pt-PT" sz="2400" dirty="0" err="1">
                <a:latin typeface="Baskerville" panose="02020502070401020303" pitchFamily="18" charset="0"/>
                <a:ea typeface="Baskerville" panose="02020502070401020303" pitchFamily="18" charset="0"/>
              </a:rPr>
              <a:t>situazioni</a:t>
            </a:r>
            <a:r>
              <a:rPr lang="pt-PT" sz="2400" dirty="0">
                <a:latin typeface="Baskerville" panose="02020502070401020303" pitchFamily="18" charset="0"/>
                <a:ea typeface="Baskerville" panose="02020502070401020303" pitchFamily="18" charset="0"/>
              </a:rPr>
              <a:t> </a:t>
            </a:r>
            <a:r>
              <a:rPr lang="pt-PT" sz="2400" dirty="0" err="1">
                <a:latin typeface="Baskerville" panose="02020502070401020303" pitchFamily="18" charset="0"/>
                <a:ea typeface="Baskerville" panose="02020502070401020303" pitchFamily="18" charset="0"/>
              </a:rPr>
              <a:t>individuali</a:t>
            </a:r>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endParaRPr lang="it-IT" sz="2400" dirty="0">
              <a:solidFill>
                <a:srgbClr val="DD6515"/>
              </a:solidFill>
              <a:latin typeface="Baskerville" panose="02020502070401020303" pitchFamily="18" charset="0"/>
              <a:ea typeface="Baskerville" panose="02020502070401020303" pitchFamily="18" charset="0"/>
            </a:endParaRPr>
          </a:p>
          <a:p>
            <a:endParaRPr lang="en-US" sz="2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884805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E0BB4-8856-BD1F-B06F-961F7B8D74E7}"/>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BAE0A46A-2F05-2E5E-FAA3-16D05243E0CB}"/>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65FEB99E-BA4C-C3F9-03C3-D557C8E8354F}"/>
              </a:ext>
            </a:extLst>
          </p:cNvPr>
          <p:cNvSpPr txBox="1"/>
          <p:nvPr/>
        </p:nvSpPr>
        <p:spPr>
          <a:xfrm>
            <a:off x="1057158" y="463822"/>
            <a:ext cx="10392720" cy="4524315"/>
          </a:xfrm>
          <a:prstGeom prst="rect">
            <a:avLst/>
          </a:prstGeom>
          <a:noFill/>
        </p:spPr>
        <p:txBody>
          <a:bodyPr wrap="square" rtlCol="0">
            <a:spAutoFit/>
          </a:bodyPr>
          <a:lstStyle/>
          <a:p>
            <a:r>
              <a:rPr lang="it-IT" sz="2400" b="1" dirty="0">
                <a:solidFill>
                  <a:srgbClr val="DD6515"/>
                </a:solidFill>
                <a:latin typeface="Baskerville" panose="02020502070401020303" pitchFamily="18" charset="0"/>
                <a:ea typeface="Baskerville" panose="02020502070401020303" pitchFamily="18" charset="0"/>
              </a:rPr>
              <a:t>Fase 3 – Il protagonismo degli abitanti vs quello degli esperti</a:t>
            </a:r>
            <a:endParaRPr lang="en-US" sz="2400" dirty="0">
              <a:solidFill>
                <a:srgbClr val="DD6515"/>
              </a:solidFill>
              <a:latin typeface="Baskerville" panose="02020502070401020303" pitchFamily="18" charset="0"/>
              <a:ea typeface="Baskerville" panose="02020502070401020303" pitchFamily="18" charset="0"/>
            </a:endParaRPr>
          </a:p>
          <a:p>
            <a:br>
              <a:rPr lang="it-IT" sz="2400" b="1" i="1" dirty="0">
                <a:latin typeface="Baskerville" panose="02020502070401020303" pitchFamily="18" charset="0"/>
                <a:ea typeface="Baskerville" panose="02020502070401020303" pitchFamily="18" charset="0"/>
              </a:rPr>
            </a:br>
            <a:r>
              <a:rPr lang="it-IT" sz="2400" dirty="0">
                <a:latin typeface="Baskerville" panose="02020502070401020303" pitchFamily="18" charset="0"/>
                <a:ea typeface="Baskerville" panose="02020502070401020303" pitchFamily="18" charset="0"/>
              </a:rPr>
              <a:t>L’impostazione iniziale era: dalle esperienze degli abitanti gli esperti ricavano delle indicazioni su come il potere politico può meglio incentivare la diffusione delle eco-azioni.</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Quasi subito i membri del gruppo </a:t>
            </a:r>
            <a:r>
              <a:rPr lang="fr-FR" sz="2400" dirty="0" err="1">
                <a:latin typeface="Baskerville" panose="02020502070401020303" pitchFamily="18" charset="0"/>
                <a:ea typeface="Baskerville" panose="02020502070401020303" pitchFamily="18" charset="0"/>
              </a:rPr>
              <a:t>hanno</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rifiutato</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questa</a:t>
            </a:r>
            <a:r>
              <a:rPr lang="fr-FR" sz="2400" dirty="0">
                <a:latin typeface="Baskerville" panose="02020502070401020303" pitchFamily="18" charset="0"/>
                <a:ea typeface="Baskerville" panose="02020502070401020303" pitchFamily="18" charset="0"/>
              </a:rPr>
              <a:t> </a:t>
            </a:r>
            <a:r>
              <a:rPr lang="fr-FR" sz="2400" dirty="0" err="1">
                <a:latin typeface="Baskerville" panose="02020502070401020303" pitchFamily="18" charset="0"/>
                <a:ea typeface="Baskerville" panose="02020502070401020303" pitchFamily="18" charset="0"/>
              </a:rPr>
              <a:t>impostazione</a:t>
            </a:r>
            <a:r>
              <a:rPr lang="fr-FR" sz="2400" dirty="0">
                <a:latin typeface="Baskerville" panose="02020502070401020303" pitchFamily="18" charset="0"/>
                <a:ea typeface="Baskerville" panose="02020502070401020303" pitchFamily="18" charset="0"/>
              </a:rPr>
              <a:t>.</a:t>
            </a:r>
            <a:endParaRPr lang="en-US" sz="2400" dirty="0">
              <a:latin typeface="Baskerville" panose="02020502070401020303" pitchFamily="18" charset="0"/>
              <a:ea typeface="Baskerville" panose="02020502070401020303" pitchFamily="18" charset="0"/>
            </a:endParaRPr>
          </a:p>
          <a:p>
            <a:r>
              <a:rPr lang="fr-FR" sz="2400" dirty="0">
                <a:latin typeface="Baskerville" panose="02020502070401020303" pitchFamily="18" charset="0"/>
                <a:ea typeface="Baskerville" panose="02020502070401020303" pitchFamily="18" charset="0"/>
              </a:rPr>
              <a:t> </a:t>
            </a:r>
            <a:r>
              <a:rPr lang="it-IT" sz="2400" dirty="0">
                <a:latin typeface="Baskerville" panose="02020502070401020303" pitchFamily="18" charset="0"/>
                <a:ea typeface="Baskerville" panose="02020502070401020303" pitchFamily="18" charset="0"/>
              </a:rPr>
              <a:t> </a:t>
            </a:r>
            <a:endParaRPr lang="en-US" sz="2400" dirty="0">
              <a:latin typeface="Baskerville" panose="02020502070401020303" pitchFamily="18" charset="0"/>
              <a:ea typeface="Baskerville" panose="02020502070401020303" pitchFamily="18" charset="0"/>
            </a:endParaRPr>
          </a:p>
          <a:p>
            <a:r>
              <a:rPr lang="it-IT" sz="2400" b="1" dirty="0">
                <a:latin typeface="Baskerville" panose="02020502070401020303" pitchFamily="18" charset="0"/>
                <a:ea typeface="Baskerville" panose="02020502070401020303" pitchFamily="18" charset="0"/>
              </a:rPr>
              <a:t>Proposte di cambiamento di rotta:</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Proposte alternative / Pro e contro . </a:t>
            </a:r>
            <a:endParaRPr lang="en-US" sz="2400" dirty="0">
              <a:latin typeface="Baskerville" panose="02020502070401020303" pitchFamily="18" charset="0"/>
              <a:ea typeface="Baskerville" panose="02020502070401020303" pitchFamily="18" charset="0"/>
            </a:endParaRPr>
          </a:p>
          <a:p>
            <a:endParaRPr lang="it-IT" sz="2400" b="1" dirty="0">
              <a:solidFill>
                <a:srgbClr val="DD6515"/>
              </a:solidFill>
              <a:latin typeface="Baskerville" panose="02020502070401020303" pitchFamily="18" charset="0"/>
              <a:ea typeface="Baskerville" panose="02020502070401020303" pitchFamily="18" charset="0"/>
            </a:endParaRPr>
          </a:p>
          <a:p>
            <a:endParaRPr lang="en-US" sz="2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769896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626A-34CA-6E1E-7897-3AB81D057139}"/>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71C17799-0E81-2691-C654-8781710C7D77}"/>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E80B06F2-64E0-89D8-0811-1D6EAC697C24}"/>
              </a:ext>
            </a:extLst>
          </p:cNvPr>
          <p:cNvSpPr txBox="1"/>
          <p:nvPr/>
        </p:nvSpPr>
        <p:spPr>
          <a:xfrm>
            <a:off x="1057158" y="463822"/>
            <a:ext cx="10392720" cy="5016758"/>
          </a:xfrm>
          <a:prstGeom prst="rect">
            <a:avLst/>
          </a:prstGeom>
          <a:noFill/>
        </p:spPr>
        <p:txBody>
          <a:bodyPr wrap="square" rtlCol="0">
            <a:spAutoFit/>
          </a:bodyPr>
          <a:lstStyle/>
          <a:p>
            <a:r>
              <a:rPr lang="it-IT" sz="1600" b="1" dirty="0">
                <a:solidFill>
                  <a:srgbClr val="DD6515"/>
                </a:solidFill>
                <a:latin typeface="Baskerville" panose="02020502070401020303" pitchFamily="18" charset="0"/>
                <a:ea typeface="Baskerville" panose="02020502070401020303" pitchFamily="18" charset="0"/>
              </a:rPr>
              <a:t>Fase 3 – Il protagonismo degli abitanti vs quello degli esperti</a:t>
            </a:r>
            <a:endParaRPr lang="en-US" sz="1600" dirty="0">
              <a:solidFill>
                <a:srgbClr val="DD6515"/>
              </a:solidFill>
              <a:latin typeface="Baskerville" panose="02020502070401020303" pitchFamily="18" charset="0"/>
              <a:ea typeface="Baskerville" panose="02020502070401020303" pitchFamily="18" charset="0"/>
            </a:endParaRPr>
          </a:p>
          <a:p>
            <a:br>
              <a:rPr lang="it-IT" sz="1600" b="1" i="1" dirty="0">
                <a:latin typeface="Baskerville" panose="02020502070401020303" pitchFamily="18" charset="0"/>
                <a:ea typeface="Baskerville" panose="02020502070401020303" pitchFamily="18" charset="0"/>
              </a:rPr>
            </a:br>
            <a:r>
              <a:rPr lang="it-IT" sz="1600" b="1" dirty="0">
                <a:latin typeface="Baskerville" panose="02020502070401020303" pitchFamily="18" charset="0"/>
                <a:ea typeface="Baskerville" panose="02020502070401020303" pitchFamily="18" charset="0"/>
              </a:rPr>
              <a:t>Quinto cambiamento di rotta</a:t>
            </a:r>
            <a:r>
              <a:rPr lang="it-IT" sz="1600" dirty="0">
                <a:latin typeface="Baskerville" panose="02020502070401020303" pitchFamily="18" charset="0"/>
                <a:ea typeface="Baskerville" panose="02020502070401020303" pitchFamily="18" charset="0"/>
              </a:rPr>
              <a:t>: gli abitanti hanno </a:t>
            </a:r>
            <a:r>
              <a:rPr lang="fr-FR" sz="1600" dirty="0" err="1">
                <a:latin typeface="Baskerville" panose="02020502070401020303" pitchFamily="18" charset="0"/>
                <a:ea typeface="Baskerville" panose="02020502070401020303" pitchFamily="18" charset="0"/>
              </a:rPr>
              <a:t>deciso</a:t>
            </a:r>
            <a:r>
              <a:rPr lang="fr-FR" sz="1600" dirty="0">
                <a:latin typeface="Baskerville" panose="02020502070401020303" pitchFamily="18" charset="0"/>
                <a:ea typeface="Baskerville" panose="02020502070401020303" pitchFamily="18" charset="0"/>
              </a:rPr>
              <a:t> di </a:t>
            </a:r>
            <a:r>
              <a:rPr lang="fr-FR" sz="1600" dirty="0" err="1">
                <a:latin typeface="Baskerville" panose="02020502070401020303" pitchFamily="18" charset="0"/>
                <a:ea typeface="Baskerville" panose="02020502070401020303" pitchFamily="18" charset="0"/>
              </a:rPr>
              <a:t>raccogliere</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le loro esperienze di scoperta e messa in atto degli «stratagemmi di risparmio energetico» </a:t>
            </a:r>
            <a:r>
              <a:rPr lang="fr-FR" sz="1600" dirty="0">
                <a:latin typeface="Baskerville" panose="02020502070401020303" pitchFamily="18" charset="0"/>
                <a:ea typeface="Baskerville" panose="02020502070401020303" pitchFamily="18" charset="0"/>
              </a:rPr>
              <a:t>in </a:t>
            </a:r>
            <a:r>
              <a:rPr lang="fr-FR" sz="1600" dirty="0" err="1">
                <a:latin typeface="Baskerville" panose="02020502070401020303" pitchFamily="18" charset="0"/>
                <a:ea typeface="Baskerville" panose="02020502070401020303" pitchFamily="18" charset="0"/>
              </a:rPr>
              <a:t>una</a:t>
            </a:r>
            <a:r>
              <a:rPr lang="fr-FR" sz="1600" dirty="0">
                <a:latin typeface="Baskerville" panose="02020502070401020303" pitchFamily="18" charset="0"/>
                <a:ea typeface="Baskerville" panose="02020502070401020303" pitchFamily="18" charset="0"/>
              </a:rPr>
              <a:t> guida </a:t>
            </a:r>
            <a:r>
              <a:rPr lang="it-IT" sz="1600" dirty="0">
                <a:latin typeface="Baskerville" panose="02020502070401020303" pitchFamily="18" charset="0"/>
                <a:ea typeface="Baskerville" panose="02020502070401020303" pitchFamily="18" charset="0"/>
              </a:rPr>
              <a:t>molto semplice, una specie di diario </a:t>
            </a:r>
            <a:r>
              <a:rPr lang="fr-FR" sz="1600" dirty="0" err="1">
                <a:latin typeface="Baskerville" panose="02020502070401020303" pitchFamily="18" charset="0"/>
                <a:ea typeface="Baskerville" panose="02020502070401020303" pitchFamily="18" charset="0"/>
              </a:rPr>
              <a:t>scritt</a:t>
            </a:r>
            <a:r>
              <a:rPr lang="it-IT" sz="1600" dirty="0">
                <a:latin typeface="Baskerville" panose="02020502070401020303" pitchFamily="18" charset="0"/>
                <a:ea typeface="Baskerville" panose="02020502070401020303" pitchFamily="18" charset="0"/>
              </a:rPr>
              <a:t>o</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dagli</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abitanti</a:t>
            </a:r>
            <a:r>
              <a:rPr lang="fr-FR" sz="1600" dirty="0">
                <a:latin typeface="Baskerville" panose="02020502070401020303" pitchFamily="18" charset="0"/>
                <a:ea typeface="Baskerville" panose="02020502070401020303" pitchFamily="18" charset="0"/>
              </a:rPr>
              <a:t>i per </a:t>
            </a:r>
            <a:r>
              <a:rPr lang="fr-FR" sz="1600" dirty="0" err="1">
                <a:latin typeface="Baskerville" panose="02020502070401020303" pitchFamily="18" charset="0"/>
                <a:ea typeface="Baskerville" panose="02020502070401020303" pitchFamily="18" charset="0"/>
              </a:rPr>
              <a:t>gli</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abitanti.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b="1" dirty="0">
                <a:latin typeface="Baskerville" panose="02020502070401020303" pitchFamily="18" charset="0"/>
                <a:ea typeface="Baskerville" panose="02020502070401020303" pitchFamily="18" charset="0"/>
              </a:rPr>
              <a:t>Sesto cambiamento di rotta: </a:t>
            </a:r>
            <a:r>
              <a:rPr lang="it-IT" sz="1600" dirty="0">
                <a:latin typeface="Baskerville" panose="02020502070401020303" pitchFamily="18" charset="0"/>
                <a:ea typeface="Baskerville" panose="02020502070401020303" pitchFamily="18" charset="0"/>
              </a:rPr>
              <a:t>hanno stabilito che il risparmio energetico non è affrontabile senza chiamare in causa la </a:t>
            </a:r>
            <a:r>
              <a:rPr lang="fr-FR" sz="1600" dirty="0" err="1">
                <a:latin typeface="Baskerville" panose="02020502070401020303" pitchFamily="18" charset="0"/>
                <a:ea typeface="Baskerville" panose="02020502070401020303" pitchFamily="18" charset="0"/>
              </a:rPr>
              <a:t>qualità</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degli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alloggi</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e i</a:t>
            </a:r>
            <a:r>
              <a:rPr lang="fr-FR" sz="1600" dirty="0">
                <a:latin typeface="Baskerville" panose="02020502070401020303" pitchFamily="18" charset="0"/>
                <a:ea typeface="Baskerville" panose="02020502070401020303" pitchFamily="18" charset="0"/>
              </a:rPr>
              <a:t>l mercato dell</a:t>
            </a:r>
            <a:r>
              <a:rPr lang="it-IT" sz="1600" dirty="0">
                <a:latin typeface="Baskerville" panose="02020502070401020303" pitchFamily="18" charset="0"/>
                <a:ea typeface="Baskerville" panose="02020502070401020303" pitchFamily="18" charset="0"/>
              </a:rPr>
              <a:t>’</a:t>
            </a:r>
            <a:r>
              <a:rPr lang="pt-PT" sz="1600" dirty="0">
                <a:latin typeface="Baskerville" panose="02020502070401020303" pitchFamily="18" charset="0"/>
                <a:ea typeface="Baskerville" panose="02020502070401020303" pitchFamily="18" charset="0"/>
              </a:rPr>
              <a:t>energia</a:t>
            </a:r>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Di conseguenza loro come comunità di pratica erano disposti a </a:t>
            </a:r>
            <a:r>
              <a:rPr lang="fr-FR" sz="1600" dirty="0" err="1">
                <a:latin typeface="Baskerville" panose="02020502070401020303" pitchFamily="18" charset="0"/>
                <a:ea typeface="Baskerville" panose="02020502070401020303" pitchFamily="18" charset="0"/>
              </a:rPr>
              <a:t>incoraggiare</a:t>
            </a:r>
            <a:r>
              <a:rPr lang="fr-FR" sz="1600" dirty="0">
                <a:latin typeface="Baskerville" panose="02020502070401020303" pitchFamily="18" charset="0"/>
                <a:ea typeface="Baskerville" panose="02020502070401020303" pitchFamily="18" charset="0"/>
              </a:rPr>
              <a:t> le </a:t>
            </a:r>
            <a:r>
              <a:rPr lang="fr-FR" sz="1600" dirty="0" err="1">
                <a:latin typeface="Baskerville" panose="02020502070401020303" pitchFamily="18" charset="0"/>
                <a:ea typeface="Baskerville" panose="02020502070401020303" pitchFamily="18" charset="0"/>
              </a:rPr>
              <a:t>persone</a:t>
            </a:r>
            <a:r>
              <a:rPr lang="fr-FR" sz="1600" dirty="0">
                <a:latin typeface="Baskerville" panose="02020502070401020303" pitchFamily="18" charset="0"/>
                <a:ea typeface="Baskerville" panose="02020502070401020303" pitchFamily="18" charset="0"/>
              </a:rPr>
              <a:t> con </a:t>
            </a:r>
            <a:r>
              <a:rPr lang="fr-FR" sz="1600" dirty="0" err="1">
                <a:latin typeface="Baskerville" panose="02020502070401020303" pitchFamily="18" charset="0"/>
                <a:ea typeface="Baskerville" panose="02020502070401020303" pitchFamily="18" charset="0"/>
              </a:rPr>
              <a:t>difficoltà</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strutturali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legate</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all'alloggio</a:t>
            </a:r>
            <a:r>
              <a:rPr lang="fr-FR" sz="1600" dirty="0">
                <a:latin typeface="Baskerville" panose="02020502070401020303" pitchFamily="18" charset="0"/>
                <a:ea typeface="Baskerville" panose="02020502070401020303" pitchFamily="18" charset="0"/>
              </a:rPr>
              <a:t> </a:t>
            </a:r>
            <a:r>
              <a:rPr lang="pt-PT" sz="1600" dirty="0">
                <a:latin typeface="Baskerville" panose="02020502070401020303" pitchFamily="18" charset="0"/>
                <a:ea typeface="Baskerville" panose="02020502070401020303" pitchFamily="18" charset="0"/>
              </a:rPr>
              <a:t>a </a:t>
            </a:r>
            <a:r>
              <a:rPr lang="fr-FR" sz="1600" dirty="0" err="1">
                <a:latin typeface="Baskerville" panose="02020502070401020303" pitchFamily="18" charset="0"/>
                <a:ea typeface="Baskerville" panose="02020502070401020303" pitchFamily="18" charset="0"/>
              </a:rPr>
              <a:t>controllare</a:t>
            </a:r>
            <a:r>
              <a:rPr lang="fr-FR" sz="1600" dirty="0">
                <a:latin typeface="Baskerville" panose="02020502070401020303" pitchFamily="18" charset="0"/>
                <a:ea typeface="Baskerville" panose="02020502070401020303" pitchFamily="18" charset="0"/>
              </a:rPr>
              <a:t> i </a:t>
            </a:r>
            <a:r>
              <a:rPr lang="fr-FR" sz="1600" dirty="0" err="1">
                <a:latin typeface="Baskerville" panose="02020502070401020303" pitchFamily="18" charset="0"/>
                <a:ea typeface="Baskerville" panose="02020502070401020303" pitchFamily="18" charset="0"/>
              </a:rPr>
              <a:t>propri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consumi</a:t>
            </a:r>
            <a:r>
              <a:rPr lang="fr-FR" sz="1600" dirty="0">
                <a:latin typeface="Baskerville" panose="02020502070401020303" pitchFamily="18" charset="0"/>
                <a:ea typeface="Baskerville" panose="02020502070401020303" pitchFamily="18" charset="0"/>
              </a:rPr>
              <a:t> </a:t>
            </a:r>
            <a:r>
              <a:rPr lang="it-IT" sz="1600" b="1" i="1" u="sng" dirty="0">
                <a:latin typeface="Baskerville" panose="02020502070401020303" pitchFamily="18" charset="0"/>
                <a:ea typeface="Baskerville" panose="02020502070401020303" pitchFamily="18" charset="0"/>
              </a:rPr>
              <a:t>solo a condizione che </a:t>
            </a:r>
            <a:r>
              <a:rPr lang="fr-FR" sz="1600" b="1" i="1" u="sng" dirty="0">
                <a:latin typeface="Baskerville" panose="02020502070401020303" pitchFamily="18" charset="0"/>
                <a:ea typeface="Baskerville" panose="02020502070401020303" pitchFamily="18" charset="0"/>
              </a:rPr>
              <a:t>la </a:t>
            </a:r>
            <a:r>
              <a:rPr lang="fr-FR" sz="1600" b="1" i="1" u="sng" dirty="0" err="1">
                <a:latin typeface="Baskerville" panose="02020502070401020303" pitchFamily="18" charset="0"/>
                <a:ea typeface="Baskerville" panose="02020502070401020303" pitchFamily="18" charset="0"/>
              </a:rPr>
              <a:t>ricerca</a:t>
            </a:r>
            <a:r>
              <a:rPr lang="fr-FR" sz="1600" b="1" i="1" u="sng" dirty="0">
                <a:latin typeface="Baskerville" panose="02020502070401020303" pitchFamily="18" charset="0"/>
                <a:ea typeface="Baskerville" panose="02020502070401020303" pitchFamily="18" charset="0"/>
              </a:rPr>
              <a:t> di </a:t>
            </a:r>
            <a:r>
              <a:rPr lang="fr-FR" sz="1600" b="1" i="1" u="sng" dirty="0" err="1">
                <a:latin typeface="Baskerville" panose="02020502070401020303" pitchFamily="18" charset="0"/>
                <a:ea typeface="Baskerville" panose="02020502070401020303" pitchFamily="18" charset="0"/>
              </a:rPr>
              <a:t>soluzioni</a:t>
            </a:r>
            <a:r>
              <a:rPr lang="fr-FR" sz="1600" b="1" i="1" u="sng" dirty="0">
                <a:latin typeface="Baskerville" panose="02020502070401020303" pitchFamily="18" charset="0"/>
                <a:ea typeface="Baskerville" panose="02020502070401020303" pitchFamily="18" charset="0"/>
              </a:rPr>
              <a:t> </a:t>
            </a:r>
            <a:r>
              <a:rPr lang="fr-FR" sz="1600" b="1" i="1" u="sng" dirty="0" err="1">
                <a:latin typeface="Baskerville" panose="02020502070401020303" pitchFamily="18" charset="0"/>
                <a:ea typeface="Baskerville" panose="02020502070401020303" pitchFamily="18" charset="0"/>
              </a:rPr>
              <a:t>avvenga</a:t>
            </a:r>
            <a:r>
              <a:rPr lang="fr-FR" sz="1600" b="1" i="1" u="sng" dirty="0">
                <a:latin typeface="Baskerville" panose="02020502070401020303" pitchFamily="18" charset="0"/>
                <a:ea typeface="Baskerville" panose="02020502070401020303" pitchFamily="18" charset="0"/>
              </a:rPr>
              <a:t> in </a:t>
            </a:r>
            <a:r>
              <a:rPr lang="fr-FR" sz="1600" b="1" i="1" u="sng" dirty="0" err="1">
                <a:latin typeface="Baskerville" panose="02020502070401020303" pitchFamily="18" charset="0"/>
                <a:ea typeface="Baskerville" panose="02020502070401020303" pitchFamily="18" charset="0"/>
              </a:rPr>
              <a:t>collaborazione</a:t>
            </a:r>
            <a:r>
              <a:rPr lang="fr-FR" sz="1600" b="1" i="1" u="sng" dirty="0">
                <a:latin typeface="Baskerville" panose="02020502070401020303" pitchFamily="18" charset="0"/>
                <a:ea typeface="Baskerville" panose="02020502070401020303" pitchFamily="18" charset="0"/>
              </a:rPr>
              <a:t> </a:t>
            </a:r>
            <a:r>
              <a:rPr lang="it-IT" sz="1600" b="1" i="1" u="sng" dirty="0">
                <a:latin typeface="Baskerville" panose="02020502070401020303" pitchFamily="18" charset="0"/>
                <a:ea typeface="Baskerville" panose="02020502070401020303" pitchFamily="18" charset="0"/>
              </a:rPr>
              <a:t>con </a:t>
            </a:r>
            <a:r>
              <a:rPr lang="fr-FR" sz="1600" b="1" i="1" u="sng" dirty="0">
                <a:latin typeface="Baskerville" panose="02020502070401020303" pitchFamily="18" charset="0"/>
                <a:ea typeface="Baskerville" panose="02020502070401020303" pitchFamily="18" charset="0"/>
              </a:rPr>
              <a:t>tutte le </a:t>
            </a:r>
            <a:r>
              <a:rPr lang="it-IT" sz="1600" b="1" i="1" u="sng" dirty="0">
                <a:latin typeface="Baskerville" panose="02020502070401020303" pitchFamily="18" charset="0"/>
                <a:ea typeface="Baskerville" panose="02020502070401020303" pitchFamily="18" charset="0"/>
              </a:rPr>
              <a:t>altre </a:t>
            </a:r>
            <a:r>
              <a:rPr lang="fr-FR" sz="1600" b="1" i="1" u="sng" dirty="0">
                <a:latin typeface="Baskerville" panose="02020502070401020303" pitchFamily="18" charset="0"/>
                <a:ea typeface="Baskerville" panose="02020502070401020303" pitchFamily="18" charset="0"/>
              </a:rPr>
              <a:t>parti </a:t>
            </a:r>
            <a:r>
              <a:rPr lang="fr-FR" sz="1600" b="1" i="1" u="sng" dirty="0" err="1">
                <a:latin typeface="Baskerville" panose="02020502070401020303" pitchFamily="18" charset="0"/>
                <a:ea typeface="Baskerville" panose="02020502070401020303" pitchFamily="18" charset="0"/>
              </a:rPr>
              <a:t>interessate</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Gestori delle case popolari, politici e </a:t>
            </a:r>
            <a:r>
              <a:rPr lang="fr-FR" sz="1600" dirty="0" err="1">
                <a:latin typeface="Baskerville" panose="02020502070401020303" pitchFamily="18" charset="0"/>
                <a:ea typeface="Baskerville" panose="02020502070401020303" pitchFamily="18" charset="0"/>
              </a:rPr>
              <a:t>fornitori</a:t>
            </a:r>
            <a:r>
              <a:rPr lang="fr-FR" sz="1600" dirty="0">
                <a:latin typeface="Baskerville" panose="02020502070401020303" pitchFamily="18" charset="0"/>
                <a:ea typeface="Baskerville" panose="02020502070401020303" pitchFamily="18" charset="0"/>
              </a:rPr>
              <a:t> di </a:t>
            </a:r>
            <a:r>
              <a:rPr lang="nl-NL" sz="1600" dirty="0" err="1">
                <a:latin typeface="Baskerville" panose="02020502070401020303" pitchFamily="18" charset="0"/>
                <a:ea typeface="Baskerville" panose="02020502070401020303" pitchFamily="18" charset="0"/>
              </a:rPr>
              <a:t>energia</a:t>
            </a:r>
            <a:r>
              <a:rPr lang="nl-NL"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nl-NL"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b="1" i="1" dirty="0">
                <a:latin typeface="Baskerville" panose="02020502070401020303" pitchFamily="18" charset="0"/>
                <a:ea typeface="Baskerville" panose="02020502070401020303" pitchFamily="18" charset="0"/>
              </a:rPr>
              <a:t>Esiti dei lavori della comunità di pratica</a:t>
            </a:r>
            <a:r>
              <a:rPr lang="it-IT" sz="1600" b="1" dirty="0">
                <a:latin typeface="Baskerville" panose="02020502070401020303" pitchFamily="18" charset="0"/>
                <a:ea typeface="Baskerville" panose="02020502070401020303" pitchFamily="18" charset="0"/>
              </a:rPr>
              <a:t>.</a:t>
            </a:r>
            <a:r>
              <a:rPr lang="it-IT" sz="1600" dirty="0">
                <a:latin typeface="Baskerville" panose="02020502070401020303" pitchFamily="18" charset="0"/>
                <a:ea typeface="Baskerville" panose="02020502070401020303" pitchFamily="18" charset="0"/>
              </a:rPr>
              <a:t> Due proposte : finanziare la pubblicazione del diario/ guida in modo da poterlo diffondere e avviare una </a:t>
            </a:r>
            <a:r>
              <a:rPr lang="fr-FR" sz="1600" dirty="0" err="1">
                <a:latin typeface="Baskerville" panose="02020502070401020303" pitchFamily="18" charset="0"/>
                <a:ea typeface="Baskerville" panose="02020502070401020303" pitchFamily="18" charset="0"/>
              </a:rPr>
              <a:t>sperimenta</a:t>
            </a:r>
            <a:r>
              <a:rPr lang="it-IT" sz="1600" dirty="0">
                <a:latin typeface="Baskerville" panose="02020502070401020303" pitchFamily="18" charset="0"/>
                <a:ea typeface="Baskerville" panose="02020502070401020303" pitchFamily="18" charset="0"/>
              </a:rPr>
              <a:t>zione di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organismi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collettivi</a:t>
            </a:r>
            <a:r>
              <a:rPr lang="fr-FR" sz="1600" dirty="0">
                <a:latin typeface="Baskerville" panose="02020502070401020303" pitchFamily="18" charset="0"/>
                <a:ea typeface="Baskerville" panose="02020502070401020303" pitchFamily="18" charset="0"/>
              </a:rPr>
              <a:t> di </a:t>
            </a:r>
            <a:r>
              <a:rPr lang="fr-FR" sz="1600" dirty="0" err="1">
                <a:latin typeface="Baskerville" panose="02020502070401020303" pitchFamily="18" charset="0"/>
                <a:ea typeface="Baskerville" panose="02020502070401020303" pitchFamily="18" charset="0"/>
              </a:rPr>
              <a:t>gestione</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degli</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alloggi</a:t>
            </a:r>
            <a:r>
              <a:rPr lang="fr-FR" sz="1600" dirty="0">
                <a:latin typeface="Baskerville" panose="02020502070401020303" pitchFamily="18" charset="0"/>
                <a:ea typeface="Baskerville" panose="02020502070401020303" pitchFamily="18" charset="0"/>
              </a:rPr>
              <a:t> </a:t>
            </a:r>
            <a:r>
              <a:rPr lang="it-IT" sz="1600" dirty="0">
                <a:latin typeface="Baskerville" panose="02020502070401020303" pitchFamily="18" charset="0"/>
                <a:ea typeface="Baskerville" panose="02020502070401020303" pitchFamily="18" charset="0"/>
              </a:rPr>
              <a:t>popolari, in cui mettere fianco a fianco le esigenze </a:t>
            </a:r>
            <a:r>
              <a:rPr lang="fr-FR" sz="1600" dirty="0" err="1">
                <a:latin typeface="Baskerville" panose="02020502070401020303" pitchFamily="18" charset="0"/>
                <a:ea typeface="Baskerville" panose="02020502070401020303" pitchFamily="18" charset="0"/>
              </a:rPr>
              <a:t>del</a:t>
            </a:r>
            <a:r>
              <a:rPr lang="it-IT" sz="1600" dirty="0">
                <a:latin typeface="Baskerville" panose="02020502070401020303" pitchFamily="18" charset="0"/>
                <a:ea typeface="Baskerville" panose="02020502070401020303" pitchFamily="18" charset="0"/>
              </a:rPr>
              <a:t>l’azienda gestore delle case popolari, quelle degli inquilini e la necessità di </a:t>
            </a:r>
            <a:r>
              <a:rPr lang="fr-FR" sz="1600" dirty="0" err="1">
                <a:latin typeface="Baskerville" panose="02020502070401020303" pitchFamily="18" charset="0"/>
                <a:ea typeface="Baskerville" panose="02020502070401020303" pitchFamily="18" charset="0"/>
              </a:rPr>
              <a:t>transizione</a:t>
            </a:r>
            <a:r>
              <a:rPr lang="fr-FR" sz="1600" dirty="0">
                <a:latin typeface="Baskerville" panose="02020502070401020303" pitchFamily="18" charset="0"/>
                <a:ea typeface="Baskerville" panose="02020502070401020303" pitchFamily="18" charset="0"/>
              </a:rPr>
              <a:t> </a:t>
            </a:r>
            <a:r>
              <a:rPr lang="fr-FR" sz="1600" dirty="0" err="1">
                <a:latin typeface="Baskerville" panose="02020502070401020303" pitchFamily="18" charset="0"/>
                <a:ea typeface="Baskerville" panose="02020502070401020303" pitchFamily="18" charset="0"/>
              </a:rPr>
              <a:t>energetica</a:t>
            </a:r>
            <a:r>
              <a:rPr lang="fr-FR" sz="1600" dirty="0">
                <a:latin typeface="Baskerville" panose="02020502070401020303" pitchFamily="18" charset="0"/>
                <a:ea typeface="Baskerville" panose="02020502070401020303" pitchFamily="18" charset="0"/>
              </a:rPr>
              <a:t> locale</a:t>
            </a:r>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a:p>
            <a:r>
              <a:rPr lang="it-IT" sz="1600" dirty="0">
                <a:latin typeface="Baskerville" panose="02020502070401020303" pitchFamily="18" charset="0"/>
                <a:ea typeface="Baskerville" panose="02020502070401020303" pitchFamily="18" charset="0"/>
              </a:rPr>
              <a:t>La prima proposta è stata accolta, la seconda no. </a:t>
            </a:r>
            <a:endParaRPr lang="it-IT" sz="1600" b="1" dirty="0">
              <a:solidFill>
                <a:srgbClr val="DD6515"/>
              </a:solidFill>
              <a:latin typeface="Baskerville" panose="02020502070401020303" pitchFamily="18" charset="0"/>
              <a:ea typeface="Baskerville" panose="02020502070401020303" pitchFamily="18" charset="0"/>
            </a:endParaRPr>
          </a:p>
          <a:p>
            <a:endParaRPr lang="en-US" sz="16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754896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6BAD9-566F-8ED0-23DA-20DA76B0602E}"/>
            </a:ext>
          </a:extLst>
        </p:cNvPr>
        <p:cNvGrpSpPr/>
        <p:nvPr/>
      </p:nvGrpSpPr>
      <p:grpSpPr>
        <a:xfrm>
          <a:off x="0" y="0"/>
          <a:ext cx="0" cy="0"/>
          <a:chOff x="0" y="0"/>
          <a:chExt cx="0" cy="0"/>
        </a:xfrm>
      </p:grpSpPr>
      <p:pic>
        <p:nvPicPr>
          <p:cNvPr id="5" name="Immagine 4" descr="Immagine che contiene design&#10;&#10;Descrizione generata automaticamente">
            <a:extLst>
              <a:ext uri="{FF2B5EF4-FFF2-40B4-BE49-F238E27FC236}">
                <a16:creationId xmlns:a16="http://schemas.microsoft.com/office/drawing/2014/main" id="{9835A558-5061-A2D8-E92B-B2F960542006}"/>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3" name="TextBox 2">
            <a:extLst>
              <a:ext uri="{FF2B5EF4-FFF2-40B4-BE49-F238E27FC236}">
                <a16:creationId xmlns:a16="http://schemas.microsoft.com/office/drawing/2014/main" id="{3065B904-CD45-1EF2-145C-1ADEDA0DC2F3}"/>
              </a:ext>
            </a:extLst>
          </p:cNvPr>
          <p:cNvSpPr txBox="1"/>
          <p:nvPr/>
        </p:nvSpPr>
        <p:spPr>
          <a:xfrm>
            <a:off x="2252869" y="861389"/>
            <a:ext cx="7765773" cy="4154984"/>
          </a:xfrm>
          <a:prstGeom prst="rect">
            <a:avLst/>
          </a:prstGeom>
          <a:noFill/>
        </p:spPr>
        <p:txBody>
          <a:bodyPr wrap="square" rtlCol="0">
            <a:spAutoFit/>
          </a:bodyPr>
          <a:lstStyle/>
          <a:p>
            <a:r>
              <a:rPr lang="it-IT" sz="2400" b="1" dirty="0">
                <a:solidFill>
                  <a:srgbClr val="DD6515"/>
                </a:solidFill>
                <a:latin typeface="Baskerville" panose="02020502070401020303" pitchFamily="18" charset="0"/>
                <a:ea typeface="Baskerville" panose="02020502070401020303" pitchFamily="18" charset="0"/>
              </a:rPr>
              <a:t>Bilancio complessivo </a:t>
            </a:r>
          </a:p>
          <a:p>
            <a:r>
              <a:rPr lang="it-IT" sz="2400" i="1" dirty="0">
                <a:latin typeface="Baskerville" panose="02020502070401020303" pitchFamily="18" charset="0"/>
                <a:ea typeface="Baskerville" panose="02020502070401020303" pitchFamily="18" charset="0"/>
              </a:rPr>
              <a:t>a detta della etnografa che ha redatto il rapporto su questa esperienza </a:t>
            </a:r>
          </a:p>
          <a:p>
            <a:endParaRPr lang="it-IT"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La diffidenza nei riguardi della sfera politica è rimasta intatta, avvalorata da quella che è stata considerata una ennesima dimostrazione di mancanza di ascolto su un punto ritenuto decisivo. </a:t>
            </a:r>
            <a:endParaRPr lang="en-US"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Qui abbiamo </a:t>
            </a:r>
            <a:r>
              <a:rPr lang="it-IT" sz="2400" i="1" dirty="0">
                <a:latin typeface="Baskerville" panose="02020502070401020303" pitchFamily="18" charset="0"/>
                <a:ea typeface="Baskerville" panose="02020502070401020303" pitchFamily="18" charset="0"/>
              </a:rPr>
              <a:t>un</a:t>
            </a:r>
            <a:r>
              <a:rPr lang="it-IT" sz="2400" dirty="0">
                <a:latin typeface="Baskerville" panose="02020502070401020303" pitchFamily="18" charset="0"/>
                <a:ea typeface="Baskerville" panose="02020502070401020303" pitchFamily="18" charset="0"/>
              </a:rPr>
              <a:t> </a:t>
            </a:r>
            <a:r>
              <a:rPr lang="it-IT" sz="2400" i="1" dirty="0">
                <a:latin typeface="Baskerville" panose="02020502070401020303" pitchFamily="18" charset="0"/>
                <a:ea typeface="Baskerville" panose="02020502070401020303" pitchFamily="18" charset="0"/>
              </a:rPr>
              <a:t>cambiamento </a:t>
            </a:r>
            <a:r>
              <a:rPr lang="it-IT" sz="2400" dirty="0">
                <a:latin typeface="Baskerville" panose="02020502070401020303" pitchFamily="18" charset="0"/>
                <a:ea typeface="Baskerville" panose="02020502070401020303" pitchFamily="18" charset="0"/>
              </a:rPr>
              <a:t>(il diario scritto direttamente dagli abitanti)</a:t>
            </a:r>
            <a:r>
              <a:rPr lang="it-IT" sz="2400" i="1" dirty="0">
                <a:latin typeface="Baskerville" panose="02020502070401020303" pitchFamily="18" charset="0"/>
                <a:ea typeface="Baskerville" panose="02020502070401020303" pitchFamily="18" charset="0"/>
              </a:rPr>
              <a:t> e un mancato cambiamento </a:t>
            </a:r>
            <a:r>
              <a:rPr lang="it-IT" sz="2400" dirty="0">
                <a:latin typeface="Baskerville" panose="02020502070401020303" pitchFamily="18" charset="0"/>
                <a:ea typeface="Baskerville" panose="02020502070401020303" pitchFamily="18" charset="0"/>
              </a:rPr>
              <a:t>(il controllo degli abitanti sulla </a:t>
            </a:r>
            <a:r>
              <a:rPr lang="it-IT" sz="2400" dirty="0" err="1">
                <a:latin typeface="Baskerville" panose="02020502070401020303" pitchFamily="18" charset="0"/>
                <a:ea typeface="Baskerville" panose="02020502070401020303" pitchFamily="18" charset="0"/>
              </a:rPr>
              <a:t>redifinizione</a:t>
            </a:r>
            <a:r>
              <a:rPr lang="it-IT" sz="2400" dirty="0">
                <a:latin typeface="Baskerville" panose="02020502070401020303" pitchFamily="18" charset="0"/>
                <a:ea typeface="Baskerville" panose="02020502070401020303" pitchFamily="18" charset="0"/>
              </a:rPr>
              <a:t> del problema).</a:t>
            </a:r>
            <a:endParaRPr lang="en-US" sz="2400" dirty="0">
              <a:latin typeface="Baskerville" panose="02020502070401020303" pitchFamily="18" charset="0"/>
              <a:ea typeface="Baskerville" panose="02020502070401020303" pitchFamily="18" charset="0"/>
            </a:endParaRPr>
          </a:p>
          <a:p>
            <a:endParaRPr lang="en-US" sz="2400" dirty="0">
              <a:latin typeface="Baskerville" panose="02020502070401020303" pitchFamily="18" charset="0"/>
              <a:ea typeface="Baskerville" panose="02020502070401020303" pitchFamily="18" charset="0"/>
            </a:endParaRPr>
          </a:p>
        </p:txBody>
      </p:sp>
      <p:sp>
        <p:nvSpPr>
          <p:cNvPr id="2" name="Double Brace 1">
            <a:extLst>
              <a:ext uri="{FF2B5EF4-FFF2-40B4-BE49-F238E27FC236}">
                <a16:creationId xmlns:a16="http://schemas.microsoft.com/office/drawing/2014/main" id="{F6DDB73A-76D8-EEB9-6261-379B362E66F8}"/>
              </a:ext>
            </a:extLst>
          </p:cNvPr>
          <p:cNvSpPr/>
          <p:nvPr/>
        </p:nvSpPr>
        <p:spPr>
          <a:xfrm>
            <a:off x="1630017" y="755374"/>
            <a:ext cx="8812696" cy="4306956"/>
          </a:xfrm>
          <a:prstGeom prst="bracePair">
            <a:avLst/>
          </a:prstGeom>
          <a:ln w="19050">
            <a:solidFill>
              <a:srgbClr val="DD65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70744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Biglietto Post-it, calligrafia, Prodotto di carta&#10;&#10;Descrizione generata automaticamente">
            <a:extLst>
              <a:ext uri="{FF2B5EF4-FFF2-40B4-BE49-F238E27FC236}">
                <a16:creationId xmlns:a16="http://schemas.microsoft.com/office/drawing/2014/main" id="{683BDD08-A2F7-5241-B3D9-C36875834C01}"/>
              </a:ext>
            </a:extLst>
          </p:cNvPr>
          <p:cNvPicPr>
            <a:picLocks noChangeAspect="1"/>
          </p:cNvPicPr>
          <p:nvPr/>
        </p:nvPicPr>
        <p:blipFill>
          <a:blip r:embed="rId2"/>
          <a:srcRect t="2928" b="12818"/>
          <a:stretch/>
        </p:blipFill>
        <p:spPr>
          <a:xfrm>
            <a:off x="20" y="1282"/>
            <a:ext cx="12191980" cy="6856718"/>
          </a:xfrm>
          <a:prstGeom prst="rect">
            <a:avLst/>
          </a:prstGeom>
        </p:spPr>
      </p:pic>
    </p:spTree>
    <p:extLst>
      <p:ext uri="{BB962C8B-B14F-4D97-AF65-F5344CB8AC3E}">
        <p14:creationId xmlns:p14="http://schemas.microsoft.com/office/powerpoint/2010/main" val="397016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2D1A-F7F3-CDE3-C28F-619A6A4E683C}"/>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12E37A4E-CCE6-13A2-D9F2-6B868C35EBC7}"/>
              </a:ext>
            </a:extLst>
          </p:cNvPr>
          <p:cNvSpPr/>
          <p:nvPr/>
        </p:nvSpPr>
        <p:spPr>
          <a:xfrm>
            <a:off x="2180421" y="580546"/>
            <a:ext cx="9306135" cy="523220"/>
          </a:xfrm>
          <a:prstGeom prst="rect">
            <a:avLst/>
          </a:prstGeom>
        </p:spPr>
        <p:txBody>
          <a:bodyPr wrap="square">
            <a:spAutoFit/>
          </a:bodyPr>
          <a:lstStyle/>
          <a:p>
            <a:r>
              <a:rPr lang="it-IT" sz="2800" b="1" dirty="0">
                <a:solidFill>
                  <a:srgbClr val="DD6515"/>
                </a:solidFill>
                <a:latin typeface="Baskerville" panose="02020502070401020303" pitchFamily="18" charset="0"/>
                <a:ea typeface="Baskerville" panose="02020502070401020303" pitchFamily="18" charset="0"/>
              </a:rPr>
              <a:t>Persone fuori dal Comune… / Giulia </a:t>
            </a:r>
          </a:p>
        </p:txBody>
      </p:sp>
      <p:pic>
        <p:nvPicPr>
          <p:cNvPr id="2" name="Immagine 4" descr="Immagine che contiene design&#10;&#10;Descrizione generata automaticamente">
            <a:extLst>
              <a:ext uri="{FF2B5EF4-FFF2-40B4-BE49-F238E27FC236}">
                <a16:creationId xmlns:a16="http://schemas.microsoft.com/office/drawing/2014/main" id="{26724B2A-605E-7917-7DAE-FEBE4283BD0B}"/>
              </a:ext>
            </a:extLst>
          </p:cNvPr>
          <p:cNvPicPr>
            <a:picLocks noChangeAspect="1"/>
          </p:cNvPicPr>
          <p:nvPr/>
        </p:nvPicPr>
        <p:blipFill rotWithShape="1">
          <a:blip r:embed="rId2"/>
          <a:srcRect b="27030"/>
          <a:stretch/>
        </p:blipFill>
        <p:spPr>
          <a:xfrm>
            <a:off x="10530700" y="5708244"/>
            <a:ext cx="1489023" cy="1086549"/>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6E4ADA4B-DBE5-67C1-31C1-F4123BD6CEA3}"/>
              </a:ext>
            </a:extLst>
          </p:cNvPr>
          <p:cNvPicPr>
            <a:picLocks noChangeAspect="1"/>
          </p:cNvPicPr>
          <p:nvPr/>
        </p:nvPicPr>
        <p:blipFill>
          <a:blip r:embed="rId3"/>
          <a:stretch>
            <a:fillRect/>
          </a:stretch>
        </p:blipFill>
        <p:spPr>
          <a:xfrm>
            <a:off x="2531576" y="1103766"/>
            <a:ext cx="5645727" cy="5645727"/>
          </a:xfrm>
          <a:prstGeom prst="rect">
            <a:avLst/>
          </a:prstGeom>
        </p:spPr>
      </p:pic>
    </p:spTree>
    <p:extLst>
      <p:ext uri="{BB962C8B-B14F-4D97-AF65-F5344CB8AC3E}">
        <p14:creationId xmlns:p14="http://schemas.microsoft.com/office/powerpoint/2010/main" val="938146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3E94D-AE56-B997-EF80-55FA89FD9314}"/>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16483A02-5692-4316-1DAA-6B3FD8BE4040}"/>
              </a:ext>
            </a:extLst>
          </p:cNvPr>
          <p:cNvSpPr/>
          <p:nvPr/>
        </p:nvSpPr>
        <p:spPr>
          <a:xfrm>
            <a:off x="2180421" y="580546"/>
            <a:ext cx="9306135" cy="523220"/>
          </a:xfrm>
          <a:prstGeom prst="rect">
            <a:avLst/>
          </a:prstGeom>
        </p:spPr>
        <p:txBody>
          <a:bodyPr wrap="square">
            <a:spAutoFit/>
          </a:bodyPr>
          <a:lstStyle/>
          <a:p>
            <a:r>
              <a:rPr lang="it-IT" sz="2800" b="1" dirty="0">
                <a:solidFill>
                  <a:srgbClr val="DD6515"/>
                </a:solidFill>
                <a:latin typeface="Baskerville" panose="02020502070401020303" pitchFamily="18" charset="0"/>
                <a:ea typeface="Baskerville" panose="02020502070401020303" pitchFamily="18" charset="0"/>
              </a:rPr>
              <a:t>Persone fuori dal Comune… / Lorenzo </a:t>
            </a:r>
          </a:p>
        </p:txBody>
      </p:sp>
      <p:pic>
        <p:nvPicPr>
          <p:cNvPr id="2" name="Immagine 4" descr="Immagine che contiene design&#10;&#10;Descrizione generata automaticamente">
            <a:extLst>
              <a:ext uri="{FF2B5EF4-FFF2-40B4-BE49-F238E27FC236}">
                <a16:creationId xmlns:a16="http://schemas.microsoft.com/office/drawing/2014/main" id="{3005B9D8-CEEF-8391-4D8C-A39CB461EBB6}"/>
              </a:ext>
            </a:extLst>
          </p:cNvPr>
          <p:cNvPicPr>
            <a:picLocks noChangeAspect="1"/>
          </p:cNvPicPr>
          <p:nvPr/>
        </p:nvPicPr>
        <p:blipFill rotWithShape="1">
          <a:blip r:embed="rId2"/>
          <a:srcRect b="27030"/>
          <a:stretch/>
        </p:blipFill>
        <p:spPr>
          <a:xfrm>
            <a:off x="10530700" y="5708244"/>
            <a:ext cx="1489023" cy="1086549"/>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AD7050AD-E357-7386-248D-652CD5DD95E3}"/>
              </a:ext>
            </a:extLst>
          </p:cNvPr>
          <p:cNvPicPr>
            <a:picLocks noChangeAspect="1"/>
          </p:cNvPicPr>
          <p:nvPr/>
        </p:nvPicPr>
        <p:blipFill>
          <a:blip r:embed="rId3"/>
          <a:stretch>
            <a:fillRect/>
          </a:stretch>
        </p:blipFill>
        <p:spPr>
          <a:xfrm>
            <a:off x="2854036" y="1103766"/>
            <a:ext cx="5604164" cy="5604164"/>
          </a:xfrm>
          <a:prstGeom prst="rect">
            <a:avLst/>
          </a:prstGeom>
        </p:spPr>
      </p:pic>
    </p:spTree>
    <p:extLst>
      <p:ext uri="{BB962C8B-B14F-4D97-AF65-F5344CB8AC3E}">
        <p14:creationId xmlns:p14="http://schemas.microsoft.com/office/powerpoint/2010/main" val="2837146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DABC-9C12-42B3-D079-D0B26920675A}"/>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894B5E87-9EB8-C0A2-87E4-24106ABED5C2}"/>
              </a:ext>
            </a:extLst>
          </p:cNvPr>
          <p:cNvSpPr/>
          <p:nvPr/>
        </p:nvSpPr>
        <p:spPr>
          <a:xfrm>
            <a:off x="2180421" y="580546"/>
            <a:ext cx="9306135" cy="523220"/>
          </a:xfrm>
          <a:prstGeom prst="rect">
            <a:avLst/>
          </a:prstGeom>
        </p:spPr>
        <p:txBody>
          <a:bodyPr wrap="square">
            <a:spAutoFit/>
          </a:bodyPr>
          <a:lstStyle/>
          <a:p>
            <a:r>
              <a:rPr lang="it-IT" sz="2800" b="1" dirty="0">
                <a:solidFill>
                  <a:srgbClr val="DD6515"/>
                </a:solidFill>
                <a:latin typeface="Baskerville" panose="02020502070401020303" pitchFamily="18" charset="0"/>
                <a:ea typeface="Baskerville" panose="02020502070401020303" pitchFamily="18" charset="0"/>
              </a:rPr>
              <a:t>Persone fuori dal Comune… / Rossana </a:t>
            </a:r>
          </a:p>
        </p:txBody>
      </p:sp>
      <p:pic>
        <p:nvPicPr>
          <p:cNvPr id="2" name="Immagine 4" descr="Immagine che contiene design&#10;&#10;Descrizione generata automaticamente">
            <a:extLst>
              <a:ext uri="{FF2B5EF4-FFF2-40B4-BE49-F238E27FC236}">
                <a16:creationId xmlns:a16="http://schemas.microsoft.com/office/drawing/2014/main" id="{A1325B02-4FCB-FD7E-17A3-10FC48106367}"/>
              </a:ext>
            </a:extLst>
          </p:cNvPr>
          <p:cNvPicPr>
            <a:picLocks noChangeAspect="1"/>
          </p:cNvPicPr>
          <p:nvPr/>
        </p:nvPicPr>
        <p:blipFill rotWithShape="1">
          <a:blip r:embed="rId2"/>
          <a:srcRect b="27030"/>
          <a:stretch/>
        </p:blipFill>
        <p:spPr>
          <a:xfrm>
            <a:off x="10530700" y="5708244"/>
            <a:ext cx="1489023" cy="1086549"/>
          </a:xfrm>
          <a:prstGeom prst="rect">
            <a:avLst/>
          </a:prstGeom>
        </p:spPr>
      </p:pic>
      <p:pic>
        <p:nvPicPr>
          <p:cNvPr id="8" name="Picture 7" descr="A qr code with a white background&#10;&#10;AI-generated content may be incorrect.">
            <a:extLst>
              <a:ext uri="{FF2B5EF4-FFF2-40B4-BE49-F238E27FC236}">
                <a16:creationId xmlns:a16="http://schemas.microsoft.com/office/drawing/2014/main" id="{83FB9879-DF62-F736-BB9C-809D64F3A4A7}"/>
              </a:ext>
            </a:extLst>
          </p:cNvPr>
          <p:cNvPicPr>
            <a:picLocks noChangeAspect="1"/>
          </p:cNvPicPr>
          <p:nvPr/>
        </p:nvPicPr>
        <p:blipFill>
          <a:blip r:embed="rId3"/>
          <a:stretch>
            <a:fillRect/>
          </a:stretch>
        </p:blipFill>
        <p:spPr>
          <a:xfrm>
            <a:off x="3228109" y="1282890"/>
            <a:ext cx="4994564" cy="4994564"/>
          </a:xfrm>
          <a:prstGeom prst="rect">
            <a:avLst/>
          </a:prstGeom>
        </p:spPr>
      </p:pic>
    </p:spTree>
    <p:extLst>
      <p:ext uri="{BB962C8B-B14F-4D97-AF65-F5344CB8AC3E}">
        <p14:creationId xmlns:p14="http://schemas.microsoft.com/office/powerpoint/2010/main" val="15188385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F980AA-21F5-A93A-2BF5-19017463A669}"/>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280C03D1-850D-E5E2-82DF-6865DFAE7DA1}"/>
              </a:ext>
            </a:extLst>
          </p:cNvPr>
          <p:cNvSpPr/>
          <p:nvPr/>
        </p:nvSpPr>
        <p:spPr>
          <a:xfrm>
            <a:off x="6823878" y="741391"/>
            <a:ext cx="4491821" cy="1616203"/>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400" b="1" dirty="0">
                <a:solidFill>
                  <a:srgbClr val="DD6515"/>
                </a:solidFill>
                <a:latin typeface="Baskerville" panose="02020502070401020303" pitchFamily="18" charset="0"/>
                <a:ea typeface="Baskerville" panose="02020502070401020303" pitchFamily="18" charset="0"/>
                <a:cs typeface="+mj-cs"/>
              </a:rPr>
              <a:t>Per </a:t>
            </a:r>
            <a:r>
              <a:rPr lang="en-US" sz="4400" b="1" dirty="0" err="1">
                <a:solidFill>
                  <a:srgbClr val="DD6515"/>
                </a:solidFill>
                <a:latin typeface="Baskerville" panose="02020502070401020303" pitchFamily="18" charset="0"/>
                <a:ea typeface="Baskerville" panose="02020502070401020303" pitchFamily="18" charset="0"/>
                <a:cs typeface="+mj-cs"/>
              </a:rPr>
              <a:t>mantenersi</a:t>
            </a:r>
            <a:r>
              <a:rPr lang="en-US" sz="4400" b="1" dirty="0">
                <a:solidFill>
                  <a:srgbClr val="DD6515"/>
                </a:solidFill>
                <a:latin typeface="Baskerville" panose="02020502070401020303" pitchFamily="18" charset="0"/>
                <a:ea typeface="Baskerville" panose="02020502070401020303" pitchFamily="18" charset="0"/>
                <a:cs typeface="+mj-cs"/>
              </a:rPr>
              <a:t> in </a:t>
            </a:r>
            <a:r>
              <a:rPr lang="en-US" sz="4400" b="1" dirty="0" err="1">
                <a:solidFill>
                  <a:srgbClr val="DD6515"/>
                </a:solidFill>
                <a:latin typeface="Baskerville" panose="02020502070401020303" pitchFamily="18" charset="0"/>
                <a:ea typeface="Baskerville" panose="02020502070401020303" pitchFamily="18" charset="0"/>
                <a:cs typeface="+mj-cs"/>
              </a:rPr>
              <a:t>allenamento</a:t>
            </a:r>
            <a:r>
              <a:rPr lang="en-US" sz="4400" b="1" dirty="0">
                <a:solidFill>
                  <a:srgbClr val="DD6515"/>
                </a:solidFill>
                <a:latin typeface="Baskerville" panose="02020502070401020303" pitchFamily="18" charset="0"/>
                <a:ea typeface="Baskerville" panose="02020502070401020303" pitchFamily="18" charset="0"/>
                <a:cs typeface="+mj-cs"/>
              </a:rPr>
              <a:t>…</a:t>
            </a:r>
          </a:p>
        </p:txBody>
      </p:sp>
      <p:pic>
        <p:nvPicPr>
          <p:cNvPr id="5" name="Picture 4" descr="A couple of pink hoops on a blue court&#10;&#10;AI-generated content may be incorrect.">
            <a:extLst>
              <a:ext uri="{FF2B5EF4-FFF2-40B4-BE49-F238E27FC236}">
                <a16:creationId xmlns:a16="http://schemas.microsoft.com/office/drawing/2014/main" id="{A5802B31-9434-63F2-A60B-957EE5BFE57E}"/>
              </a:ext>
            </a:extLst>
          </p:cNvPr>
          <p:cNvPicPr>
            <a:picLocks noChangeAspect="1"/>
          </p:cNvPicPr>
          <p:nvPr/>
        </p:nvPicPr>
        <p:blipFill>
          <a:blip r:embed="rId2"/>
          <a:srcRect r="40666" b="-1"/>
          <a:stretch>
            <a:fillRect/>
          </a:stretch>
        </p:blipFill>
        <p:spPr>
          <a:xfrm>
            <a:off x="20" y="10"/>
            <a:ext cx="6095980" cy="6857990"/>
          </a:xfrm>
          <a:prstGeom prst="rect">
            <a:avLst/>
          </a:prstGeom>
        </p:spPr>
      </p:pic>
      <p:grpSp>
        <p:nvGrpSpPr>
          <p:cNvPr id="11" name="Group 1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2" name="Rectangle 1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ttangolo 5">
            <a:extLst>
              <a:ext uri="{FF2B5EF4-FFF2-40B4-BE49-F238E27FC236}">
                <a16:creationId xmlns:a16="http://schemas.microsoft.com/office/drawing/2014/main" id="{51AD5FF0-58DC-1BD5-0277-B485BC330052}"/>
              </a:ext>
            </a:extLst>
          </p:cNvPr>
          <p:cNvSpPr/>
          <p:nvPr/>
        </p:nvSpPr>
        <p:spPr>
          <a:xfrm>
            <a:off x="6823878" y="2533476"/>
            <a:ext cx="4491820"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Ecco </a:t>
            </a:r>
            <a:r>
              <a:rPr lang="en-US" sz="2000" dirty="0" err="1"/>
              <a:t>alcuni</a:t>
            </a:r>
            <a:r>
              <a:rPr lang="en-US" sz="2000" dirty="0"/>
              <a:t> </a:t>
            </a:r>
            <a:r>
              <a:rPr lang="en-US" sz="2000" dirty="0" err="1"/>
              <a:t>materiali</a:t>
            </a:r>
            <a:r>
              <a:rPr lang="en-US" sz="2000" dirty="0"/>
              <a:t> da </a:t>
            </a:r>
            <a:r>
              <a:rPr lang="en-US" sz="2000" dirty="0" err="1"/>
              <a:t>scaricare</a:t>
            </a:r>
            <a:r>
              <a:rPr lang="en-US" sz="2000" dirty="0"/>
              <a:t> on line: </a:t>
            </a:r>
            <a:br>
              <a:rPr lang="en-US" sz="2000" dirty="0"/>
            </a:br>
            <a:endParaRPr lang="en-US" sz="2000" dirty="0"/>
          </a:p>
          <a:p>
            <a:pPr marL="342900" indent="-228600">
              <a:lnSpc>
                <a:spcPct val="90000"/>
              </a:lnSpc>
              <a:spcAft>
                <a:spcPts val="600"/>
              </a:spcAft>
              <a:buClr>
                <a:srgbClr val="DD6515"/>
              </a:buClr>
              <a:buFont typeface="Arial" panose="020B0604020202020204" pitchFamily="34" charset="0"/>
              <a:buChar char="•"/>
            </a:pPr>
            <a:r>
              <a:rPr lang="en-US" sz="2000" dirty="0">
                <a:hlinkClick r:id="rId3"/>
              </a:rPr>
              <a:t>www.ascoltoatttivo.net</a:t>
            </a:r>
            <a:endParaRPr lang="en-US" sz="2000" dirty="0"/>
          </a:p>
          <a:p>
            <a:pPr marL="342900" indent="-228600">
              <a:lnSpc>
                <a:spcPct val="90000"/>
              </a:lnSpc>
              <a:spcAft>
                <a:spcPts val="600"/>
              </a:spcAft>
              <a:buClr>
                <a:srgbClr val="DD6515"/>
              </a:buClr>
              <a:buFont typeface="Arial" panose="020B0604020202020204" pitchFamily="34" charset="0"/>
              <a:buChar char="•"/>
            </a:pPr>
            <a:r>
              <a:rPr lang="en-US" sz="2000" dirty="0"/>
              <a:t>Marianella Sclavi, Piccolo </a:t>
            </a:r>
            <a:r>
              <a:rPr lang="en-US" sz="2000" dirty="0" err="1"/>
              <a:t>vademecum</a:t>
            </a:r>
            <a:r>
              <a:rPr lang="en-US" sz="2000" dirty="0"/>
              <a:t> per la </a:t>
            </a:r>
            <a:r>
              <a:rPr lang="en-US" sz="2000" dirty="0" err="1"/>
              <a:t>facilitazione</a:t>
            </a:r>
            <a:r>
              <a:rPr lang="en-US" sz="2000" dirty="0"/>
              <a:t> verso la </a:t>
            </a:r>
            <a:r>
              <a:rPr lang="en-US" sz="2000" dirty="0" err="1"/>
              <a:t>transizione</a:t>
            </a:r>
            <a:r>
              <a:rPr lang="en-US" sz="2000" dirty="0"/>
              <a:t> </a:t>
            </a:r>
            <a:r>
              <a:rPr lang="en-US" sz="2000" dirty="0" err="1"/>
              <a:t>ecologica</a:t>
            </a:r>
            <a:r>
              <a:rPr lang="en-US" sz="2000" dirty="0"/>
              <a:t>, </a:t>
            </a:r>
            <a:r>
              <a:rPr lang="en-US" sz="2000" dirty="0" err="1"/>
              <a:t>Quaderni</a:t>
            </a:r>
            <a:r>
              <a:rPr lang="en-US" sz="2000" dirty="0"/>
              <a:t> </a:t>
            </a:r>
            <a:r>
              <a:rPr lang="en-US" sz="2000" dirty="0" err="1"/>
              <a:t>Aiems</a:t>
            </a:r>
            <a:endParaRPr lang="en-US" sz="2000" dirty="0"/>
          </a:p>
          <a:p>
            <a:pPr marL="342900" indent="-228600">
              <a:lnSpc>
                <a:spcPct val="90000"/>
              </a:lnSpc>
              <a:spcAft>
                <a:spcPts val="600"/>
              </a:spcAft>
              <a:buClr>
                <a:srgbClr val="DD6515"/>
              </a:buClr>
              <a:buFont typeface="Arial" panose="020B0604020202020204" pitchFamily="34" charset="0"/>
              <a:buChar char="•"/>
            </a:pPr>
            <a:r>
              <a:rPr lang="en-US" sz="2000" dirty="0" err="1"/>
              <a:t>Democrazia</a:t>
            </a:r>
            <a:r>
              <a:rPr lang="en-US" sz="2000" dirty="0"/>
              <a:t> </a:t>
            </a:r>
            <a:r>
              <a:rPr lang="en-US" sz="2000" dirty="0" err="1"/>
              <a:t>partecipativa</a:t>
            </a:r>
            <a:r>
              <a:rPr lang="en-US" sz="2000" dirty="0"/>
              <a:t> e </a:t>
            </a:r>
            <a:r>
              <a:rPr lang="en-US" sz="2000" dirty="0" err="1"/>
              <a:t>arte</a:t>
            </a:r>
            <a:r>
              <a:rPr lang="en-US" sz="2000" dirty="0"/>
              <a:t> di </a:t>
            </a:r>
            <a:r>
              <a:rPr lang="en-US" sz="2000" dirty="0" err="1"/>
              <a:t>ascoltare</a:t>
            </a:r>
            <a:endParaRPr lang="en-US" sz="2000" dirty="0"/>
          </a:p>
          <a:p>
            <a:pPr indent="-228600">
              <a:lnSpc>
                <a:spcPct val="90000"/>
              </a:lnSpc>
              <a:spcAft>
                <a:spcPts val="600"/>
              </a:spcAft>
              <a:buFont typeface="Arial" panose="020B0604020202020204" pitchFamily="34" charset="0"/>
              <a:buChar char="•"/>
            </a:pPr>
            <a:endParaRPr lang="en-US" sz="2000" dirty="0">
              <a:effectLst/>
            </a:endParaRPr>
          </a:p>
        </p:txBody>
      </p:sp>
      <p:pic>
        <p:nvPicPr>
          <p:cNvPr id="2" name="Immagine 4" descr="Immagine che contiene design&#10;&#10;Descrizione generata automaticamente">
            <a:extLst>
              <a:ext uri="{FF2B5EF4-FFF2-40B4-BE49-F238E27FC236}">
                <a16:creationId xmlns:a16="http://schemas.microsoft.com/office/drawing/2014/main" id="{4887CB13-D213-1485-C1E4-14A1484A9565}"/>
              </a:ext>
            </a:extLst>
          </p:cNvPr>
          <p:cNvPicPr>
            <a:picLocks noChangeAspect="1"/>
          </p:cNvPicPr>
          <p:nvPr/>
        </p:nvPicPr>
        <p:blipFill rotWithShape="1">
          <a:blip r:embed="rId4"/>
          <a:srcRect b="27030"/>
          <a:stretch/>
        </p:blipFill>
        <p:spPr>
          <a:xfrm>
            <a:off x="10530700" y="5708244"/>
            <a:ext cx="1489023" cy="1086549"/>
          </a:xfrm>
          <a:prstGeom prst="rect">
            <a:avLst/>
          </a:prstGeom>
        </p:spPr>
      </p:pic>
    </p:spTree>
    <p:extLst>
      <p:ext uri="{BB962C8B-B14F-4D97-AF65-F5344CB8AC3E}">
        <p14:creationId xmlns:p14="http://schemas.microsoft.com/office/powerpoint/2010/main" val="3599865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231F-8A97-C4BA-28BC-CC38C139B311}"/>
            </a:ext>
          </a:extLst>
        </p:cNvPr>
        <p:cNvGrpSpPr/>
        <p:nvPr/>
      </p:nvGrpSpPr>
      <p:grpSpPr>
        <a:xfrm>
          <a:off x="0" y="0"/>
          <a:ext cx="0" cy="0"/>
          <a:chOff x="0" y="0"/>
          <a:chExt cx="0" cy="0"/>
        </a:xfrm>
      </p:grpSpPr>
      <p:pic>
        <p:nvPicPr>
          <p:cNvPr id="4" name="Immagine 3" descr="Immagine che contiene disegno, dipinto, arte, illustrazione&#10;&#10;Descrizione generata automaticamente">
            <a:extLst>
              <a:ext uri="{FF2B5EF4-FFF2-40B4-BE49-F238E27FC236}">
                <a16:creationId xmlns:a16="http://schemas.microsoft.com/office/drawing/2014/main" id="{56691A06-6097-D223-AA60-72DB4FAB1CC5}"/>
              </a:ext>
            </a:extLst>
          </p:cNvPr>
          <p:cNvPicPr>
            <a:picLocks noChangeAspect="1"/>
          </p:cNvPicPr>
          <p:nvPr/>
        </p:nvPicPr>
        <p:blipFill rotWithShape="1">
          <a:blip r:embed="rId2"/>
          <a:srcRect l="6808" t="4583"/>
          <a:stretch/>
        </p:blipFill>
        <p:spPr>
          <a:xfrm>
            <a:off x="7194014" y="-11446"/>
            <a:ext cx="4972908" cy="6869446"/>
          </a:xfrm>
          <a:prstGeom prst="rect">
            <a:avLst/>
          </a:prstGeom>
        </p:spPr>
      </p:pic>
      <p:sp>
        <p:nvSpPr>
          <p:cNvPr id="5" name="CasellaDiTesto 4">
            <a:extLst>
              <a:ext uri="{FF2B5EF4-FFF2-40B4-BE49-F238E27FC236}">
                <a16:creationId xmlns:a16="http://schemas.microsoft.com/office/drawing/2014/main" id="{AC5D2056-C422-947A-49C7-32CB5F6754CB}"/>
              </a:ext>
            </a:extLst>
          </p:cNvPr>
          <p:cNvSpPr txBox="1"/>
          <p:nvPr/>
        </p:nvSpPr>
        <p:spPr>
          <a:xfrm>
            <a:off x="3042383" y="3218472"/>
            <a:ext cx="1617752" cy="646331"/>
          </a:xfrm>
          <a:prstGeom prst="rect">
            <a:avLst/>
          </a:prstGeom>
          <a:noFill/>
        </p:spPr>
        <p:txBody>
          <a:bodyPr wrap="square" rtlCol="0">
            <a:spAutoFit/>
          </a:bodyPr>
          <a:lstStyle/>
          <a:p>
            <a:r>
              <a:rPr lang="it-IT" sz="3600" dirty="0">
                <a:solidFill>
                  <a:schemeClr val="accent2">
                    <a:lumMod val="75000"/>
                  </a:schemeClr>
                </a:solidFill>
                <a:latin typeface="Baskerville" panose="02020502070401020303" pitchFamily="18" charset="0"/>
                <a:ea typeface="Baskerville" panose="02020502070401020303" pitchFamily="18" charset="0"/>
              </a:rPr>
              <a:t>Grazie!</a:t>
            </a:r>
          </a:p>
        </p:txBody>
      </p:sp>
      <p:pic>
        <p:nvPicPr>
          <p:cNvPr id="7" name="Immagine 6" descr="Immagine che contiene design&#10;&#10;Descrizione generata automaticamente">
            <a:extLst>
              <a:ext uri="{FF2B5EF4-FFF2-40B4-BE49-F238E27FC236}">
                <a16:creationId xmlns:a16="http://schemas.microsoft.com/office/drawing/2014/main" id="{2FA3E67C-3408-322D-9F0E-A9D0B895E7DC}"/>
              </a:ext>
            </a:extLst>
          </p:cNvPr>
          <p:cNvPicPr>
            <a:picLocks noChangeAspect="1"/>
          </p:cNvPicPr>
          <p:nvPr/>
        </p:nvPicPr>
        <p:blipFill rotWithShape="1">
          <a:blip r:embed="rId3"/>
          <a:srcRect l="16558" t="15500" r="12620" b="27329"/>
          <a:stretch/>
        </p:blipFill>
        <p:spPr>
          <a:xfrm>
            <a:off x="1696279" y="5847200"/>
            <a:ext cx="1054557" cy="841971"/>
          </a:xfrm>
          <a:prstGeom prst="rect">
            <a:avLst/>
          </a:prstGeom>
        </p:spPr>
      </p:pic>
    </p:spTree>
    <p:extLst>
      <p:ext uri="{BB962C8B-B14F-4D97-AF65-F5344CB8AC3E}">
        <p14:creationId xmlns:p14="http://schemas.microsoft.com/office/powerpoint/2010/main" val="3760975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3846-F6C5-C65E-2DDF-4D9AB109EAD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EDDC2C3-3E16-654A-48A3-7D3D4151A030}"/>
              </a:ext>
            </a:extLst>
          </p:cNvPr>
          <p:cNvSpPr txBox="1"/>
          <p:nvPr/>
        </p:nvSpPr>
        <p:spPr>
          <a:xfrm>
            <a:off x="1861851" y="892366"/>
            <a:ext cx="6455884" cy="584775"/>
          </a:xfrm>
          <a:prstGeom prst="rect">
            <a:avLst/>
          </a:prstGeom>
          <a:noFill/>
        </p:spPr>
        <p:txBody>
          <a:bodyPr wrap="square" rtlCol="0">
            <a:spAutoFit/>
          </a:bodyPr>
          <a:lstStyle/>
          <a:p>
            <a:r>
              <a:rPr lang="it-IT" sz="3200" dirty="0">
                <a:solidFill>
                  <a:schemeClr val="accent2">
                    <a:lumMod val="75000"/>
                  </a:schemeClr>
                </a:solidFill>
                <a:latin typeface="Baskerville" panose="02020502070401020303" pitchFamily="18" charset="0"/>
                <a:ea typeface="Baskerville" panose="02020502070401020303" pitchFamily="18" charset="0"/>
              </a:rPr>
              <a:t>Uscire dalle cornici implicite</a:t>
            </a:r>
          </a:p>
        </p:txBody>
      </p:sp>
      <p:sp>
        <p:nvSpPr>
          <p:cNvPr id="9" name="Anello 8">
            <a:extLst>
              <a:ext uri="{FF2B5EF4-FFF2-40B4-BE49-F238E27FC236}">
                <a16:creationId xmlns:a16="http://schemas.microsoft.com/office/drawing/2014/main" id="{A63F206D-8B0D-F21B-A4A4-97EE9916BE54}"/>
              </a:ext>
            </a:extLst>
          </p:cNvPr>
          <p:cNvSpPr/>
          <p:nvPr/>
        </p:nvSpPr>
        <p:spPr>
          <a:xfrm>
            <a:off x="2500829" y="2565351"/>
            <a:ext cx="5194363" cy="283314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Anello 9">
            <a:extLst>
              <a:ext uri="{FF2B5EF4-FFF2-40B4-BE49-F238E27FC236}">
                <a16:creationId xmlns:a16="http://schemas.microsoft.com/office/drawing/2014/main" id="{C0277B32-3BE7-6C27-2C75-96DFFF9ECC96}"/>
              </a:ext>
            </a:extLst>
          </p:cNvPr>
          <p:cNvSpPr/>
          <p:nvPr/>
        </p:nvSpPr>
        <p:spPr>
          <a:xfrm>
            <a:off x="4789594" y="2552861"/>
            <a:ext cx="4982368" cy="2833141"/>
          </a:xfrm>
          <a:prstGeom prst="donut">
            <a:avLst>
              <a:gd name="adj" fmla="val 3830"/>
            </a:avLst>
          </a:prstGeom>
          <a:solidFill>
            <a:srgbClr val="5B7033"/>
          </a:solidFill>
          <a:ln w="6350">
            <a:solidFill>
              <a:srgbClr val="5B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6" name="Immagine 5" descr="Immagine che contiene design&#10;&#10;Descrizione generata automaticamente">
            <a:extLst>
              <a:ext uri="{FF2B5EF4-FFF2-40B4-BE49-F238E27FC236}">
                <a16:creationId xmlns:a16="http://schemas.microsoft.com/office/drawing/2014/main" id="{D3012027-69E8-44D6-2BCB-409A29F5AE70}"/>
              </a:ext>
            </a:extLst>
          </p:cNvPr>
          <p:cNvPicPr>
            <a:picLocks noChangeAspect="1"/>
          </p:cNvPicPr>
          <p:nvPr/>
        </p:nvPicPr>
        <p:blipFill rotWithShape="1">
          <a:blip r:embed="rId2"/>
          <a:srcRect b="27030"/>
          <a:stretch/>
        </p:blipFill>
        <p:spPr>
          <a:xfrm>
            <a:off x="10702977" y="5575724"/>
            <a:ext cx="1489023" cy="1086549"/>
          </a:xfrm>
          <a:prstGeom prst="rect">
            <a:avLst/>
          </a:prstGeom>
        </p:spPr>
      </p:pic>
      <p:sp>
        <p:nvSpPr>
          <p:cNvPr id="4" name="TextBox 3">
            <a:extLst>
              <a:ext uri="{FF2B5EF4-FFF2-40B4-BE49-F238E27FC236}">
                <a16:creationId xmlns:a16="http://schemas.microsoft.com/office/drawing/2014/main" id="{CF8267B7-BE2C-B2DB-F838-EABFD55C6C2C}"/>
              </a:ext>
            </a:extLst>
          </p:cNvPr>
          <p:cNvSpPr txBox="1"/>
          <p:nvPr/>
        </p:nvSpPr>
        <p:spPr>
          <a:xfrm>
            <a:off x="5430987" y="3562990"/>
            <a:ext cx="1884216" cy="923330"/>
          </a:xfrm>
          <a:prstGeom prst="rect">
            <a:avLst/>
          </a:prstGeom>
          <a:noFill/>
        </p:spPr>
        <p:txBody>
          <a:bodyPr wrap="square">
            <a:spAutoFit/>
          </a:bodyPr>
          <a:lstStyle/>
          <a:p>
            <a:r>
              <a:rPr lang="it-IT" sz="1800" dirty="0"/>
              <a:t>Bicchieri di plastica </a:t>
            </a:r>
          </a:p>
          <a:p>
            <a:r>
              <a:rPr lang="it-IT" sz="1800" dirty="0"/>
              <a:t>sul tavolo</a:t>
            </a:r>
            <a:endParaRPr lang="en-US" dirty="0"/>
          </a:p>
        </p:txBody>
      </p:sp>
      <p:sp>
        <p:nvSpPr>
          <p:cNvPr id="5" name="TextBox 4">
            <a:extLst>
              <a:ext uri="{FF2B5EF4-FFF2-40B4-BE49-F238E27FC236}">
                <a16:creationId xmlns:a16="http://schemas.microsoft.com/office/drawing/2014/main" id="{2C93C1A3-4A97-DC2E-52DE-51B788A540D7}"/>
              </a:ext>
            </a:extLst>
          </p:cNvPr>
          <p:cNvSpPr txBox="1"/>
          <p:nvPr/>
        </p:nvSpPr>
        <p:spPr>
          <a:xfrm>
            <a:off x="8617526" y="2219101"/>
            <a:ext cx="2036616" cy="369332"/>
          </a:xfrm>
          <a:prstGeom prst="rect">
            <a:avLst/>
          </a:prstGeom>
          <a:noFill/>
        </p:spPr>
        <p:txBody>
          <a:bodyPr wrap="square">
            <a:spAutoFit/>
          </a:bodyPr>
          <a:lstStyle/>
          <a:p>
            <a:r>
              <a:rPr lang="it-IT" sz="1800" dirty="0"/>
              <a:t>Signora ucraina</a:t>
            </a:r>
            <a:endParaRPr lang="en-US" dirty="0"/>
          </a:p>
        </p:txBody>
      </p:sp>
      <p:sp>
        <p:nvSpPr>
          <p:cNvPr id="7" name="TextBox 6">
            <a:extLst>
              <a:ext uri="{FF2B5EF4-FFF2-40B4-BE49-F238E27FC236}">
                <a16:creationId xmlns:a16="http://schemas.microsoft.com/office/drawing/2014/main" id="{C6C2289D-E706-AD3F-8F5C-0D9762456570}"/>
              </a:ext>
            </a:extLst>
          </p:cNvPr>
          <p:cNvSpPr txBox="1"/>
          <p:nvPr/>
        </p:nvSpPr>
        <p:spPr>
          <a:xfrm>
            <a:off x="2881745" y="1969717"/>
            <a:ext cx="2189023" cy="369332"/>
          </a:xfrm>
          <a:prstGeom prst="rect">
            <a:avLst/>
          </a:prstGeom>
          <a:noFill/>
        </p:spPr>
        <p:txBody>
          <a:bodyPr wrap="square">
            <a:spAutoFit/>
          </a:bodyPr>
          <a:lstStyle/>
          <a:p>
            <a:r>
              <a:rPr lang="it-IT" sz="1800" dirty="0"/>
              <a:t>Signora italiana</a:t>
            </a:r>
            <a:endParaRPr lang="en-US" dirty="0"/>
          </a:p>
        </p:txBody>
      </p:sp>
      <p:sp>
        <p:nvSpPr>
          <p:cNvPr id="8" name="CasellaDiTesto 15">
            <a:extLst>
              <a:ext uri="{FF2B5EF4-FFF2-40B4-BE49-F238E27FC236}">
                <a16:creationId xmlns:a16="http://schemas.microsoft.com/office/drawing/2014/main" id="{7736BA75-7D0D-5B3C-562C-C3117147AFD9}"/>
              </a:ext>
            </a:extLst>
          </p:cNvPr>
          <p:cNvSpPr txBox="1"/>
          <p:nvPr/>
        </p:nvSpPr>
        <p:spPr>
          <a:xfrm>
            <a:off x="7791719" y="3436519"/>
            <a:ext cx="1701378" cy="1200329"/>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Mancanza di attenzione e rispetto</a:t>
            </a:r>
          </a:p>
        </p:txBody>
      </p:sp>
      <p:sp>
        <p:nvSpPr>
          <p:cNvPr id="11" name="CasellaDiTesto 15">
            <a:extLst>
              <a:ext uri="{FF2B5EF4-FFF2-40B4-BE49-F238E27FC236}">
                <a16:creationId xmlns:a16="http://schemas.microsoft.com/office/drawing/2014/main" id="{0E732018-1771-86DF-8924-5EEA95E21747}"/>
              </a:ext>
            </a:extLst>
          </p:cNvPr>
          <p:cNvSpPr txBox="1"/>
          <p:nvPr/>
        </p:nvSpPr>
        <p:spPr>
          <a:xfrm>
            <a:off x="3081185" y="3533501"/>
            <a:ext cx="1701378" cy="461665"/>
          </a:xfrm>
          <a:prstGeom prst="rect">
            <a:avLst/>
          </a:prstGeom>
          <a:noFill/>
        </p:spPr>
        <p:txBody>
          <a:bodyPr wrap="square" rtlCol="0">
            <a:spAutoFit/>
          </a:bodyPr>
          <a:lstStyle/>
          <a:p>
            <a:r>
              <a:rPr lang="it-IT" sz="2400" i="1" dirty="0">
                <a:latin typeface="Baskerville" panose="02020502070401020303" pitchFamily="18" charset="0"/>
                <a:ea typeface="Baskerville" panose="02020502070401020303" pitchFamily="18" charset="0"/>
              </a:rPr>
              <a:t>Praticità</a:t>
            </a:r>
          </a:p>
        </p:txBody>
      </p:sp>
    </p:spTree>
    <p:extLst>
      <p:ext uri="{BB962C8B-B14F-4D97-AF65-F5344CB8AC3E}">
        <p14:creationId xmlns:p14="http://schemas.microsoft.com/office/powerpoint/2010/main" val="265955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7CCAC-9BC1-ECC9-7646-6A97302A182D}"/>
            </a:ext>
          </a:extLst>
        </p:cNvPr>
        <p:cNvGrpSpPr/>
        <p:nvPr/>
      </p:nvGrpSpPr>
      <p:grpSpPr>
        <a:xfrm>
          <a:off x="0" y="0"/>
          <a:ext cx="0" cy="0"/>
          <a:chOff x="0" y="0"/>
          <a:chExt cx="0" cy="0"/>
        </a:xfrm>
      </p:grpSpPr>
      <p:pic>
        <p:nvPicPr>
          <p:cNvPr id="26" name="Immagine 25" descr="Immagine che contiene design&#10;&#10;Descrizione generata automaticamente">
            <a:extLst>
              <a:ext uri="{FF2B5EF4-FFF2-40B4-BE49-F238E27FC236}">
                <a16:creationId xmlns:a16="http://schemas.microsoft.com/office/drawing/2014/main" id="{9A8C10DA-5A24-04E0-F1C1-BF794D284E64}"/>
              </a:ext>
            </a:extLst>
          </p:cNvPr>
          <p:cNvPicPr>
            <a:picLocks noChangeAspect="1"/>
          </p:cNvPicPr>
          <p:nvPr/>
        </p:nvPicPr>
        <p:blipFill rotWithShape="1">
          <a:blip r:embed="rId2"/>
          <a:srcRect b="27030"/>
          <a:stretch/>
        </p:blipFill>
        <p:spPr>
          <a:xfrm>
            <a:off x="10702977" y="5575724"/>
            <a:ext cx="1489023" cy="1086549"/>
          </a:xfrm>
          <a:prstGeom prst="rect">
            <a:avLst/>
          </a:prstGeom>
        </p:spPr>
      </p:pic>
      <p:pic>
        <p:nvPicPr>
          <p:cNvPr id="3" name="Immagine 3">
            <a:extLst>
              <a:ext uri="{FF2B5EF4-FFF2-40B4-BE49-F238E27FC236}">
                <a16:creationId xmlns:a16="http://schemas.microsoft.com/office/drawing/2014/main" id="{91C34720-9DE3-BA37-4B06-E78DC94B50C6}"/>
              </a:ext>
            </a:extLst>
          </p:cNvPr>
          <p:cNvPicPr>
            <a:picLocks noChangeAspect="1"/>
          </p:cNvPicPr>
          <p:nvPr/>
        </p:nvPicPr>
        <p:blipFill rotWithShape="1">
          <a:blip r:embed="rId3"/>
          <a:srcRect l="16947" r="26065"/>
          <a:stretch/>
        </p:blipFill>
        <p:spPr>
          <a:xfrm>
            <a:off x="5453384" y="-12271"/>
            <a:ext cx="5220279" cy="6870271"/>
          </a:xfrm>
          <a:prstGeom prst="rect">
            <a:avLst/>
          </a:prstGeom>
        </p:spPr>
      </p:pic>
      <p:sp>
        <p:nvSpPr>
          <p:cNvPr id="4" name="CasellaDiTesto 9">
            <a:extLst>
              <a:ext uri="{FF2B5EF4-FFF2-40B4-BE49-F238E27FC236}">
                <a16:creationId xmlns:a16="http://schemas.microsoft.com/office/drawing/2014/main" id="{D8D18A3D-1342-C7EA-3A85-68B4F60CF4DA}"/>
              </a:ext>
            </a:extLst>
          </p:cNvPr>
          <p:cNvSpPr txBox="1"/>
          <p:nvPr/>
        </p:nvSpPr>
        <p:spPr>
          <a:xfrm>
            <a:off x="3222884" y="1992515"/>
            <a:ext cx="4911773" cy="2308324"/>
          </a:xfrm>
          <a:prstGeom prst="rect">
            <a:avLst/>
          </a:prstGeom>
          <a:noFill/>
          <a:ln>
            <a:noFill/>
          </a:ln>
        </p:spPr>
        <p:txBody>
          <a:bodyPr wrap="square" rtlCol="0">
            <a:spAutoFit/>
          </a:bodyPr>
          <a:lstStyle/>
          <a:p>
            <a:r>
              <a:rPr lang="it-IT" sz="7200">
                <a:solidFill>
                  <a:schemeClr val="accent2">
                    <a:lumMod val="75000"/>
                  </a:schemeClr>
                </a:solidFill>
                <a:latin typeface="Baskerville" panose="02020502070401020303" pitchFamily="18" charset="0"/>
                <a:ea typeface="Baskerville" panose="02020502070401020303" pitchFamily="18" charset="0"/>
              </a:rPr>
              <a:t>L’arte della domanda</a:t>
            </a:r>
            <a:endParaRPr lang="it-IT" sz="7200" dirty="0">
              <a:solidFill>
                <a:schemeClr val="accent2">
                  <a:lumMod val="75000"/>
                </a:schemeClr>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30173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82BF1EDD-7E9F-FD49-9A25-0E28450FCD37}"/>
              </a:ext>
            </a:extLst>
          </p:cNvPr>
          <p:cNvSpPr txBox="1"/>
          <p:nvPr/>
        </p:nvSpPr>
        <p:spPr>
          <a:xfrm>
            <a:off x="1233888" y="749147"/>
            <a:ext cx="6918594" cy="461665"/>
          </a:xfrm>
          <a:prstGeom prst="rect">
            <a:avLst/>
          </a:prstGeom>
          <a:noFill/>
        </p:spPr>
        <p:txBody>
          <a:bodyPr wrap="square" rtlCol="0">
            <a:spAutoFit/>
          </a:bodyPr>
          <a:lstStyle/>
          <a:p>
            <a:r>
              <a:rPr lang="it-IT" sz="2400" dirty="0">
                <a:solidFill>
                  <a:schemeClr val="accent2">
                    <a:lumMod val="75000"/>
                  </a:schemeClr>
                </a:solidFill>
                <a:latin typeface="Baskerville" panose="02020502070401020303" pitchFamily="18" charset="0"/>
                <a:ea typeface="Baskerville" panose="02020502070401020303" pitchFamily="18" charset="0"/>
              </a:rPr>
              <a:t>Luoghi comuni sulla domanda</a:t>
            </a:r>
          </a:p>
        </p:txBody>
      </p:sp>
      <p:sp>
        <p:nvSpPr>
          <p:cNvPr id="2" name="Rettangolo 1">
            <a:extLst>
              <a:ext uri="{FF2B5EF4-FFF2-40B4-BE49-F238E27FC236}">
                <a16:creationId xmlns:a16="http://schemas.microsoft.com/office/drawing/2014/main" id="{39AC3241-6C66-424C-8BA3-D780DE89A396}"/>
              </a:ext>
            </a:extLst>
          </p:cNvPr>
          <p:cNvSpPr/>
          <p:nvPr/>
        </p:nvSpPr>
        <p:spPr>
          <a:xfrm>
            <a:off x="1351403" y="1500689"/>
            <a:ext cx="9068321" cy="4524315"/>
          </a:xfrm>
          <a:prstGeom prst="rect">
            <a:avLst/>
          </a:prstGeom>
        </p:spPr>
        <p:txBody>
          <a:bodyPr wrap="square">
            <a:spAutoFit/>
          </a:bodyPr>
          <a:lstStyle/>
          <a:p>
            <a:r>
              <a:rPr lang="it-IT" sz="2400" dirty="0">
                <a:latin typeface="Baskerville" panose="02020502070401020303" pitchFamily="18" charset="0"/>
                <a:ea typeface="Baskerville" panose="02020502070401020303" pitchFamily="18" charset="0"/>
              </a:rPr>
              <a:t>«Chi troppo domanda ha testa di matto»</a:t>
            </a:r>
          </a:p>
          <a:p>
            <a:r>
              <a:rPr lang="it-IT" sz="2400" dirty="0">
                <a:latin typeface="Baskerville" panose="02020502070401020303" pitchFamily="18" charset="0"/>
                <a:ea typeface="Baskerville" panose="02020502070401020303" pitchFamily="18" charset="0"/>
              </a:rPr>
              <a:t>Quelli che chiedono sono i matti, i buffoni, i bambini. Gli adulti, no. Le persone serie, no. </a:t>
            </a:r>
          </a:p>
          <a:p>
            <a:endParaRPr lang="it-IT"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«chi domanda ciò che non dovrebbe, ode ciò che non vorrebbe»</a:t>
            </a:r>
          </a:p>
          <a:p>
            <a:r>
              <a:rPr lang="it-IT" sz="2400" dirty="0">
                <a:latin typeface="Baskerville" panose="02020502070401020303" pitchFamily="18" charset="0"/>
                <a:ea typeface="Baskerville" panose="02020502070401020303" pitchFamily="18" charset="0"/>
              </a:rPr>
              <a:t>Tema inibitorio: pericolo di scoprire qualcosa di spiacevole. </a:t>
            </a:r>
          </a:p>
          <a:p>
            <a:endParaRPr lang="it-IT"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«Domandare è lecito, rispondere è cortesia»</a:t>
            </a:r>
          </a:p>
          <a:p>
            <a:r>
              <a:rPr lang="it-IT" sz="2400" dirty="0">
                <a:latin typeface="Baskerville" panose="02020502070401020303" pitchFamily="18" charset="0"/>
                <a:ea typeface="Baskerville" panose="02020502070401020303" pitchFamily="18" charset="0"/>
              </a:rPr>
              <a:t>Prima la buona eduzione. </a:t>
            </a:r>
          </a:p>
          <a:p>
            <a:endParaRPr lang="it-IT" sz="2400" dirty="0">
              <a:latin typeface="Baskerville" panose="02020502070401020303" pitchFamily="18" charset="0"/>
              <a:ea typeface="Baskerville" panose="02020502070401020303" pitchFamily="18" charset="0"/>
            </a:endParaRPr>
          </a:p>
          <a:p>
            <a:r>
              <a:rPr lang="it-IT" sz="2400" dirty="0">
                <a:latin typeface="Baskerville" panose="02020502070401020303" pitchFamily="18" charset="0"/>
                <a:ea typeface="Baskerville" panose="02020502070401020303" pitchFamily="18" charset="0"/>
              </a:rPr>
              <a:t>«Prima di domandare, pensa alla risposta»</a:t>
            </a:r>
          </a:p>
          <a:p>
            <a:r>
              <a:rPr lang="it-IT" sz="2400" dirty="0">
                <a:latin typeface="Baskerville" panose="02020502070401020303" pitchFamily="18" charset="0"/>
                <a:ea typeface="Baskerville" panose="02020502070401020303" pitchFamily="18" charset="0"/>
              </a:rPr>
              <a:t>Tema del controllo, della vergogna, della paura di sbagliare.</a:t>
            </a:r>
            <a:endParaRPr lang="it-IT" sz="2400" dirty="0">
              <a:effectLst/>
              <a:latin typeface="Baskerville" panose="02020502070401020303" pitchFamily="18" charset="0"/>
              <a:ea typeface="Baskerville" panose="02020502070401020303" pitchFamily="18" charset="0"/>
            </a:endParaRPr>
          </a:p>
        </p:txBody>
      </p:sp>
      <p:pic>
        <p:nvPicPr>
          <p:cNvPr id="5" name="Immagine 4" descr="Immagine che contiene design&#10;&#10;Descrizione generata automaticamente">
            <a:extLst>
              <a:ext uri="{FF2B5EF4-FFF2-40B4-BE49-F238E27FC236}">
                <a16:creationId xmlns:a16="http://schemas.microsoft.com/office/drawing/2014/main" id="{954F4FB4-ADE7-A54F-B258-F621F16F2308}"/>
              </a:ext>
            </a:extLst>
          </p:cNvPr>
          <p:cNvPicPr>
            <a:picLocks noChangeAspect="1"/>
          </p:cNvPicPr>
          <p:nvPr/>
        </p:nvPicPr>
        <p:blipFill rotWithShape="1">
          <a:blip r:embed="rId2"/>
          <a:srcRect b="27030"/>
          <a:stretch/>
        </p:blipFill>
        <p:spPr>
          <a:xfrm>
            <a:off x="10702977" y="5590714"/>
            <a:ext cx="1489023" cy="1086549"/>
          </a:xfrm>
          <a:prstGeom prst="rect">
            <a:avLst/>
          </a:prstGeom>
        </p:spPr>
      </p:pic>
    </p:spTree>
    <p:extLst>
      <p:ext uri="{BB962C8B-B14F-4D97-AF65-F5344CB8AC3E}">
        <p14:creationId xmlns:p14="http://schemas.microsoft.com/office/powerpoint/2010/main" val="166111798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4756</TotalTime>
  <Words>4107</Words>
  <Application>Microsoft Macintosh PowerPoint</Application>
  <PresentationFormat>Widescreen</PresentationFormat>
  <Paragraphs>295</Paragraphs>
  <Slides>69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Baskerville</vt:lpstr>
      <vt:lpstr>Calibri</vt:lpstr>
      <vt:lpstr>Calibri Light</vt:lpstr>
      <vt:lpstr>System Font Regular</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Saper ascoltare è l’abilità fondamentale alla base della gestione costruttiva dei conflitti.   Nella facilitazione di questa abilità si fa usualmente ricorso a tre tecniche: </vt:lpstr>
      <vt:lpstr>Parafrasare consiste nel ripetere con le tue parole ciò che hai capito di quanto un altro sta dicendo: questo significa che al centro della parafrasi deve essere il tuo interlocutore e non te stesso, l’ascoltatore.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agnese bertello</dc:creator>
  <cp:lastModifiedBy>agnese bertello</cp:lastModifiedBy>
  <cp:revision>235</cp:revision>
  <cp:lastPrinted>2022-02-24T12:51:58Z</cp:lastPrinted>
  <dcterms:created xsi:type="dcterms:W3CDTF">2021-09-29T14:41:45Z</dcterms:created>
  <dcterms:modified xsi:type="dcterms:W3CDTF">2025-11-06T16:03:39Z</dcterms:modified>
</cp:coreProperties>
</file>